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Arial" charset="1" panose="020B0604020202020204"/>
      <p:regular r:id="rId28"/>
    </p:embeddedFont>
    <p:embeddedFont>
      <p:font typeface="Arial Bold" charset="1" panose="020B0704020202020204"/>
      <p:regular r:id="rId29"/>
    </p:embeddedFont>
    <p:embeddedFont>
      <p:font typeface="Calibri (MS)" charset="1" panose="020F0502020204030204"/>
      <p:regular r:id="rId30"/>
    </p:embeddedFont>
    <p:embeddedFont>
      <p:font typeface="Calibri (MS) Bold" charset="1" panose="020F0702030404030204"/>
      <p:regular r:id="rId32"/>
    </p:embeddedFont>
    <p:embeddedFont>
      <p:font typeface="Canva Sans Bold" charset="1" panose="020B0803030501040103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notesMasters/notesMaster1.xml" Type="http://schemas.openxmlformats.org/officeDocument/2006/relationships/notesMaster"/><Relationship Id="rId26" Target="theme/theme2.xml" Type="http://schemas.openxmlformats.org/officeDocument/2006/relationships/theme"/><Relationship Id="rId27" Target="notesSlides/notesSlide1.xml" Type="http://schemas.openxmlformats.org/officeDocument/2006/relationships/notes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Slides/notesSlide2.xml" Type="http://schemas.openxmlformats.org/officeDocument/2006/relationships/notesSlide"/><Relationship Id="rId32" Target="fonts/font32.fntdata" Type="http://schemas.openxmlformats.org/officeDocument/2006/relationships/font"/><Relationship Id="rId33" Target="notesSlides/notesSlide3.xml" Type="http://schemas.openxmlformats.org/officeDocument/2006/relationships/notesSlide"/><Relationship Id="rId34" Target="notesSlides/notesSlide4.xml" Type="http://schemas.openxmlformats.org/officeDocument/2006/relationships/notesSlide"/><Relationship Id="rId35" Target="notesSlides/notesSlide5.xml" Type="http://schemas.openxmlformats.org/officeDocument/2006/relationships/notesSlide"/><Relationship Id="rId36" Target="notesSlides/notesSlide6.xml" Type="http://schemas.openxmlformats.org/officeDocument/2006/relationships/notesSlide"/><Relationship Id="rId37" Target="fonts/font37.fntdata" Type="http://schemas.openxmlformats.org/officeDocument/2006/relationships/font"/><Relationship Id="rId38" Target="notesSlides/notesSlide7.xml" Type="http://schemas.openxmlformats.org/officeDocument/2006/relationships/notesSlide"/><Relationship Id="rId39" Target="notesSlides/notesSlide8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.jpeg" Type="http://schemas.openxmlformats.org/officeDocument/2006/relationships/image"/><Relationship Id="rId4" Target="../media/image5.jpe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9.png" Type="http://schemas.openxmlformats.org/officeDocument/2006/relationships/image"/><Relationship Id="rId8" Target="../media/image18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6.png" Type="http://schemas.openxmlformats.org/officeDocument/2006/relationships/image"/><Relationship Id="rId6" Target="../media/image9.png" Type="http://schemas.openxmlformats.org/officeDocument/2006/relationships/image"/><Relationship Id="rId7" Target="../media/image18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4643132" y="370513"/>
            <a:ext cx="2952967" cy="786137"/>
            <a:chOff x="0" y="0"/>
            <a:chExt cx="3937289" cy="10481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37254" cy="1048131"/>
            </a:xfrm>
            <a:custGeom>
              <a:avLst/>
              <a:gdLst/>
              <a:ahLst/>
              <a:cxnLst/>
              <a:rect r="r" b="b" t="t" l="l"/>
              <a:pathLst>
                <a:path h="1048131" w="3937254">
                  <a:moveTo>
                    <a:pt x="0" y="0"/>
                  </a:moveTo>
                  <a:lnTo>
                    <a:pt x="3937254" y="0"/>
                  </a:lnTo>
                  <a:lnTo>
                    <a:pt x="3937254" y="1048131"/>
                  </a:lnTo>
                  <a:lnTo>
                    <a:pt x="0" y="1048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2312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15806" y="605937"/>
            <a:ext cx="2513353" cy="315288"/>
          </a:xfrm>
          <a:custGeom>
            <a:avLst/>
            <a:gdLst/>
            <a:ahLst/>
            <a:cxnLst/>
            <a:rect r="r" b="b" t="t" l="l"/>
            <a:pathLst>
              <a:path h="315288" w="2513353">
                <a:moveTo>
                  <a:pt x="0" y="0"/>
                </a:moveTo>
                <a:lnTo>
                  <a:pt x="2513353" y="0"/>
                </a:lnTo>
                <a:lnTo>
                  <a:pt x="2513353" y="315288"/>
                </a:lnTo>
                <a:lnTo>
                  <a:pt x="0" y="3152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510926" y="4658752"/>
            <a:ext cx="2356650" cy="484748"/>
            <a:chOff x="0" y="0"/>
            <a:chExt cx="3142200" cy="6463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42200" cy="646331"/>
            </a:xfrm>
            <a:custGeom>
              <a:avLst/>
              <a:gdLst/>
              <a:ahLst/>
              <a:cxnLst/>
              <a:rect r="r" b="b" t="t" l="l"/>
              <a:pathLst>
                <a:path h="646331" w="3142200">
                  <a:moveTo>
                    <a:pt x="0" y="0"/>
                  </a:moveTo>
                  <a:lnTo>
                    <a:pt x="3142200" y="0"/>
                  </a:lnTo>
                  <a:lnTo>
                    <a:pt x="3142200" y="646331"/>
                  </a:lnTo>
                  <a:lnTo>
                    <a:pt x="0" y="6463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142200" cy="66538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l">
                <a:lnSpc>
                  <a:spcPts val="3779"/>
                </a:lnSpc>
              </a:pPr>
              <a:r>
                <a:rPr lang="en-US" sz="31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BD Course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84748" y="2849627"/>
            <a:ext cx="13102949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</a:pPr>
            <a:r>
              <a:rPr lang="en-US" sz="5100" b="true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Telecom Customer Churn Analysis Using Big Data Engineering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29159" y="5314950"/>
            <a:ext cx="520184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G6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6415092" cy="8703417"/>
          </a:xfrm>
          <a:custGeom>
            <a:avLst/>
            <a:gdLst/>
            <a:ahLst/>
            <a:cxnLst/>
            <a:rect r="r" b="b" t="t" l="l"/>
            <a:pathLst>
              <a:path h="8703417" w="16415092">
                <a:moveTo>
                  <a:pt x="0" y="0"/>
                </a:moveTo>
                <a:lnTo>
                  <a:pt x="16415092" y="0"/>
                </a:lnTo>
                <a:lnTo>
                  <a:pt x="16415092" y="8703417"/>
                </a:lnTo>
                <a:lnTo>
                  <a:pt x="0" y="87034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35" r="0" b="-293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9217" y="9713067"/>
            <a:ext cx="5334857" cy="319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95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814108"/>
            <a:chOff x="0" y="0"/>
            <a:chExt cx="93024533" cy="41410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3024536" cy="4141089"/>
            </a:xfrm>
            <a:custGeom>
              <a:avLst/>
              <a:gdLst/>
              <a:ahLst/>
              <a:cxnLst/>
              <a:rect r="r" b="b" t="t" l="l"/>
              <a:pathLst>
                <a:path h="4141089" w="93024536">
                  <a:moveTo>
                    <a:pt x="0" y="0"/>
                  </a:moveTo>
                  <a:lnTo>
                    <a:pt x="93024536" y="0"/>
                  </a:lnTo>
                  <a:lnTo>
                    <a:pt x="93024536" y="4141089"/>
                  </a:lnTo>
                  <a:lnTo>
                    <a:pt x="0" y="4141089"/>
                  </a:lnTo>
                  <a:close/>
                </a:path>
              </a:pathLst>
            </a:custGeom>
            <a:solidFill>
              <a:srgbClr val="193EB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399217" y="189518"/>
            <a:ext cx="5993081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Galaxy Model Design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4643132" y="370513"/>
            <a:ext cx="2952967" cy="786137"/>
            <a:chOff x="0" y="0"/>
            <a:chExt cx="3937289" cy="10481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37254" cy="1048131"/>
            </a:xfrm>
            <a:custGeom>
              <a:avLst/>
              <a:gdLst/>
              <a:ahLst/>
              <a:cxnLst/>
              <a:rect r="r" b="b" t="t" l="l"/>
              <a:pathLst>
                <a:path h="1048131" w="3937254">
                  <a:moveTo>
                    <a:pt x="0" y="0"/>
                  </a:moveTo>
                  <a:lnTo>
                    <a:pt x="3937254" y="0"/>
                  </a:lnTo>
                  <a:lnTo>
                    <a:pt x="3937254" y="1048131"/>
                  </a:lnTo>
                  <a:lnTo>
                    <a:pt x="0" y="1048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2312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15806" y="605937"/>
            <a:ext cx="2513353" cy="315288"/>
          </a:xfrm>
          <a:custGeom>
            <a:avLst/>
            <a:gdLst/>
            <a:ahLst/>
            <a:cxnLst/>
            <a:rect r="r" b="b" t="t" l="l"/>
            <a:pathLst>
              <a:path h="315288" w="2513353">
                <a:moveTo>
                  <a:pt x="0" y="0"/>
                </a:moveTo>
                <a:lnTo>
                  <a:pt x="2513353" y="0"/>
                </a:lnTo>
                <a:lnTo>
                  <a:pt x="2513353" y="315288"/>
                </a:lnTo>
                <a:lnTo>
                  <a:pt x="0" y="315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7382" y="4002970"/>
            <a:ext cx="10609311" cy="4608869"/>
          </a:xfrm>
          <a:custGeom>
            <a:avLst/>
            <a:gdLst/>
            <a:ahLst/>
            <a:cxnLst/>
            <a:rect r="r" b="b" t="t" l="l"/>
            <a:pathLst>
              <a:path h="4608869" w="10609311">
                <a:moveTo>
                  <a:pt x="0" y="0"/>
                </a:moveTo>
                <a:lnTo>
                  <a:pt x="10609310" y="0"/>
                </a:lnTo>
                <a:lnTo>
                  <a:pt x="10609310" y="4608869"/>
                </a:lnTo>
                <a:lnTo>
                  <a:pt x="0" y="46088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54" r="0" b="-35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56692" y="4002970"/>
            <a:ext cx="4983926" cy="4608869"/>
          </a:xfrm>
          <a:custGeom>
            <a:avLst/>
            <a:gdLst/>
            <a:ahLst/>
            <a:cxnLst/>
            <a:rect r="r" b="b" t="t" l="l"/>
            <a:pathLst>
              <a:path h="4608869" w="4983926">
                <a:moveTo>
                  <a:pt x="0" y="0"/>
                </a:moveTo>
                <a:lnTo>
                  <a:pt x="4983926" y="0"/>
                </a:lnTo>
                <a:lnTo>
                  <a:pt x="4983926" y="4608869"/>
                </a:lnTo>
                <a:lnTo>
                  <a:pt x="0" y="46088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757451"/>
            <a:ext cx="4820960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Orchestration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21063" y="3273058"/>
            <a:ext cx="694717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  <a:spcBef>
                <a:spcPct val="0"/>
              </a:spcBef>
            </a:pPr>
            <a:r>
              <a:rPr lang="en-US" b="true" sz="31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AWS Glue Workflows (Orchestrator)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4643132" y="370513"/>
            <a:ext cx="2952967" cy="786137"/>
            <a:chOff x="0" y="0"/>
            <a:chExt cx="3937289" cy="10481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37254" cy="1048131"/>
            </a:xfrm>
            <a:custGeom>
              <a:avLst/>
              <a:gdLst/>
              <a:ahLst/>
              <a:cxnLst/>
              <a:rect r="r" b="b" t="t" l="l"/>
              <a:pathLst>
                <a:path h="1048131" w="3937254">
                  <a:moveTo>
                    <a:pt x="0" y="0"/>
                  </a:moveTo>
                  <a:lnTo>
                    <a:pt x="3937254" y="0"/>
                  </a:lnTo>
                  <a:lnTo>
                    <a:pt x="3937254" y="1048131"/>
                  </a:lnTo>
                  <a:lnTo>
                    <a:pt x="0" y="1048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2312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97821" y="370513"/>
            <a:ext cx="2513353" cy="315288"/>
          </a:xfrm>
          <a:custGeom>
            <a:avLst/>
            <a:gdLst/>
            <a:ahLst/>
            <a:cxnLst/>
            <a:rect r="r" b="b" t="t" l="l"/>
            <a:pathLst>
              <a:path h="315288" w="2513353">
                <a:moveTo>
                  <a:pt x="0" y="0"/>
                </a:moveTo>
                <a:lnTo>
                  <a:pt x="2513353" y="0"/>
                </a:lnTo>
                <a:lnTo>
                  <a:pt x="2513353" y="315288"/>
                </a:lnTo>
                <a:lnTo>
                  <a:pt x="0" y="315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71047" y="1061400"/>
            <a:ext cx="481762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Kpis &amp;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1047" y="2896637"/>
            <a:ext cx="14723413" cy="687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7469" indent="-408734" lvl="1">
              <a:lnSpc>
                <a:spcPts val="4543"/>
              </a:lnSpc>
              <a:buFont typeface="Arial"/>
              <a:buChar char="•"/>
            </a:pPr>
            <a:r>
              <a:rPr lang="en-US" sz="378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ARPU</a:t>
            </a:r>
            <a:r>
              <a:rPr lang="en-US" sz="378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by segment: AVG revenue per user for each segment</a:t>
            </a:r>
          </a:p>
          <a:p>
            <a:pPr algn="l">
              <a:lnSpc>
                <a:spcPts val="4543"/>
              </a:lnSpc>
            </a:pPr>
          </a:p>
          <a:p>
            <a:pPr algn="l" marL="817469" indent="-408734" lvl="1">
              <a:lnSpc>
                <a:spcPts val="4543"/>
              </a:lnSpc>
              <a:buFont typeface="Arial"/>
              <a:buChar char="•"/>
            </a:pPr>
            <a:r>
              <a:rPr lang="en-US" sz="378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ARPU per customer month:  AVG monthly revenue per customer</a:t>
            </a:r>
          </a:p>
          <a:p>
            <a:pPr algn="l">
              <a:lnSpc>
                <a:spcPts val="4543"/>
              </a:lnSpc>
            </a:pPr>
          </a:p>
          <a:p>
            <a:pPr algn="l" marL="817469" indent="-408734" lvl="1">
              <a:lnSpc>
                <a:spcPts val="4543"/>
              </a:lnSpc>
              <a:buFont typeface="Arial"/>
              <a:buChar char="•"/>
            </a:pPr>
            <a:r>
              <a:rPr lang="en-US" sz="378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churn by plan: lost users by plan</a:t>
            </a:r>
          </a:p>
          <a:p>
            <a:pPr algn="l">
              <a:lnSpc>
                <a:spcPts val="4543"/>
              </a:lnSpc>
            </a:pPr>
          </a:p>
          <a:p>
            <a:pPr algn="l" marL="817469" indent="-408734" lvl="1">
              <a:lnSpc>
                <a:spcPts val="4543"/>
              </a:lnSpc>
              <a:buFont typeface="Arial"/>
              <a:buChar char="•"/>
            </a:pPr>
            <a:r>
              <a:rPr lang="en-US" sz="378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churn rate per year:  annual customer loss rate</a:t>
            </a:r>
          </a:p>
          <a:p>
            <a:pPr algn="l">
              <a:lnSpc>
                <a:spcPts val="4543"/>
              </a:lnSpc>
            </a:pPr>
          </a:p>
          <a:p>
            <a:pPr algn="l" marL="817469" indent="-408734" lvl="1">
              <a:lnSpc>
                <a:spcPts val="4543"/>
              </a:lnSpc>
              <a:buFont typeface="Arial"/>
              <a:buChar char="•"/>
            </a:pPr>
            <a:r>
              <a:rPr lang="en-US" sz="378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usage_per_customer_month: monthly usage per customer</a:t>
            </a:r>
          </a:p>
          <a:p>
            <a:pPr algn="l">
              <a:lnSpc>
                <a:spcPts val="4543"/>
              </a:lnSpc>
            </a:pPr>
          </a:p>
          <a:p>
            <a:pPr algn="l" marL="817469" indent="-408734" lvl="1">
              <a:lnSpc>
                <a:spcPts val="4543"/>
              </a:lnSpc>
              <a:buFont typeface="Arial"/>
              <a:buChar char="•"/>
            </a:pPr>
            <a:r>
              <a:rPr lang="en-US" sz="378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rfm_per_month: monthly recency-frequency-monetary value</a:t>
            </a:r>
          </a:p>
          <a:p>
            <a:pPr algn="l">
              <a:lnSpc>
                <a:spcPts val="454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4643132" y="370513"/>
            <a:ext cx="2952967" cy="786137"/>
            <a:chOff x="0" y="0"/>
            <a:chExt cx="3937289" cy="10481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37254" cy="1048131"/>
            </a:xfrm>
            <a:custGeom>
              <a:avLst/>
              <a:gdLst/>
              <a:ahLst/>
              <a:cxnLst/>
              <a:rect r="r" b="b" t="t" l="l"/>
              <a:pathLst>
                <a:path h="1048131" w="3937254">
                  <a:moveTo>
                    <a:pt x="0" y="0"/>
                  </a:moveTo>
                  <a:lnTo>
                    <a:pt x="3937254" y="0"/>
                  </a:lnTo>
                  <a:lnTo>
                    <a:pt x="3937254" y="1048131"/>
                  </a:lnTo>
                  <a:lnTo>
                    <a:pt x="0" y="1048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2312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97821" y="370513"/>
            <a:ext cx="2513353" cy="315288"/>
          </a:xfrm>
          <a:custGeom>
            <a:avLst/>
            <a:gdLst/>
            <a:ahLst/>
            <a:cxnLst/>
            <a:rect r="r" b="b" t="t" l="l"/>
            <a:pathLst>
              <a:path h="315288" w="2513353">
                <a:moveTo>
                  <a:pt x="0" y="0"/>
                </a:moveTo>
                <a:lnTo>
                  <a:pt x="2513353" y="0"/>
                </a:lnTo>
                <a:lnTo>
                  <a:pt x="2513353" y="315288"/>
                </a:lnTo>
                <a:lnTo>
                  <a:pt x="0" y="315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71047" y="1061400"/>
            <a:ext cx="481762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Kpis &amp;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852708"/>
            <a:ext cx="17259300" cy="707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9004" indent="-389502" lvl="1">
              <a:lnSpc>
                <a:spcPts val="4329"/>
              </a:lnSpc>
              <a:spcBef>
                <a:spcPct val="0"/>
              </a:spcBef>
              <a:buFont typeface="Arial"/>
              <a:buChar char="•"/>
            </a:pPr>
            <a:r>
              <a:rPr lang="en-US" sz="360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CLV</a:t>
            </a:r>
            <a:r>
              <a:rPr lang="en-US" sz="360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total projected customer revenue</a:t>
            </a:r>
          </a:p>
          <a:p>
            <a:pPr algn="l">
              <a:lnSpc>
                <a:spcPts val="4329"/>
              </a:lnSpc>
              <a:spcBef>
                <a:spcPct val="0"/>
              </a:spcBef>
            </a:pPr>
          </a:p>
          <a:p>
            <a:pPr algn="l" marL="779004" indent="-389502" lvl="1">
              <a:lnSpc>
                <a:spcPts val="4329"/>
              </a:lnSpc>
              <a:spcBef>
                <a:spcPct val="0"/>
              </a:spcBef>
              <a:buFont typeface="Arial"/>
              <a:buChar char="•"/>
            </a:pPr>
            <a:r>
              <a:rPr lang="en-US" sz="360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early_warning_signals:  indicators of future churn based on usage, topups, support tickets </a:t>
            </a:r>
          </a:p>
          <a:p>
            <a:pPr algn="l">
              <a:lnSpc>
                <a:spcPts val="4329"/>
              </a:lnSpc>
              <a:spcBef>
                <a:spcPct val="0"/>
              </a:spcBef>
            </a:pPr>
          </a:p>
          <a:p>
            <a:pPr algn="l" marL="779004" indent="-389502" lvl="1">
              <a:lnSpc>
                <a:spcPts val="4329"/>
              </a:lnSpc>
              <a:spcBef>
                <a:spcPct val="0"/>
              </a:spcBef>
              <a:buFont typeface="Arial"/>
              <a:buChar char="•"/>
            </a:pPr>
            <a:r>
              <a:rPr lang="en-US" sz="360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escalation_rate_per_month: monthly support escalation rate</a:t>
            </a:r>
          </a:p>
          <a:p>
            <a:pPr algn="l">
              <a:lnSpc>
                <a:spcPts val="4329"/>
              </a:lnSpc>
              <a:spcBef>
                <a:spcPct val="0"/>
              </a:spcBef>
            </a:pPr>
          </a:p>
          <a:p>
            <a:pPr algn="l" marL="779004" indent="-389502" lvl="1">
              <a:lnSpc>
                <a:spcPts val="4329"/>
              </a:lnSpc>
              <a:spcBef>
                <a:spcPct val="0"/>
              </a:spcBef>
              <a:buFont typeface="Arial"/>
              <a:buChar char="•"/>
            </a:pPr>
            <a:r>
              <a:rPr lang="en-US" sz="360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heavy_users: customers with high usage</a:t>
            </a:r>
          </a:p>
          <a:p>
            <a:pPr algn="l">
              <a:lnSpc>
                <a:spcPts val="4329"/>
              </a:lnSpc>
              <a:spcBef>
                <a:spcPct val="0"/>
              </a:spcBef>
            </a:pPr>
          </a:p>
          <a:p>
            <a:pPr algn="l" marL="779004" indent="-389502" lvl="1">
              <a:lnSpc>
                <a:spcPts val="4329"/>
              </a:lnSpc>
              <a:spcBef>
                <a:spcPct val="0"/>
              </a:spcBef>
              <a:buFont typeface="Arial"/>
              <a:buChar char="•"/>
            </a:pPr>
            <a:r>
              <a:rPr lang="en-US" sz="360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high_frequency_topups:  frequent balance recharges</a:t>
            </a:r>
          </a:p>
          <a:p>
            <a:pPr algn="l">
              <a:lnSpc>
                <a:spcPts val="4329"/>
              </a:lnSpc>
              <a:spcBef>
                <a:spcPct val="0"/>
              </a:spcBef>
            </a:pPr>
          </a:p>
          <a:p>
            <a:pPr algn="l" marL="779004" indent="-389502" lvl="1">
              <a:lnSpc>
                <a:spcPts val="4329"/>
              </a:lnSpc>
              <a:spcBef>
                <a:spcPct val="0"/>
              </a:spcBef>
              <a:buFont typeface="Arial"/>
              <a:buChar char="•"/>
            </a:pPr>
            <a:r>
              <a:rPr lang="en-US" sz="3608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low_usage_users: customers with minimal usage</a:t>
            </a:r>
          </a:p>
          <a:p>
            <a:pPr algn="l">
              <a:lnSpc>
                <a:spcPts val="43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4643132" y="370513"/>
            <a:ext cx="2952967" cy="786137"/>
            <a:chOff x="0" y="0"/>
            <a:chExt cx="3937289" cy="10481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37254" cy="1048131"/>
            </a:xfrm>
            <a:custGeom>
              <a:avLst/>
              <a:gdLst/>
              <a:ahLst/>
              <a:cxnLst/>
              <a:rect r="r" b="b" t="t" l="l"/>
              <a:pathLst>
                <a:path h="1048131" w="3937254">
                  <a:moveTo>
                    <a:pt x="0" y="0"/>
                  </a:moveTo>
                  <a:lnTo>
                    <a:pt x="3937254" y="0"/>
                  </a:lnTo>
                  <a:lnTo>
                    <a:pt x="3937254" y="1048131"/>
                  </a:lnTo>
                  <a:lnTo>
                    <a:pt x="0" y="1048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2312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97821" y="370513"/>
            <a:ext cx="2513353" cy="315288"/>
          </a:xfrm>
          <a:custGeom>
            <a:avLst/>
            <a:gdLst/>
            <a:ahLst/>
            <a:cxnLst/>
            <a:rect r="r" b="b" t="t" l="l"/>
            <a:pathLst>
              <a:path h="315288" w="2513353">
                <a:moveTo>
                  <a:pt x="0" y="0"/>
                </a:moveTo>
                <a:lnTo>
                  <a:pt x="2513353" y="0"/>
                </a:lnTo>
                <a:lnTo>
                  <a:pt x="2513353" y="315288"/>
                </a:lnTo>
                <a:lnTo>
                  <a:pt x="0" y="315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20706"/>
            <a:ext cx="6869311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Results and insights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404207" y="2103857"/>
            <a:ext cx="12099597" cy="6616819"/>
          </a:xfrm>
          <a:custGeom>
            <a:avLst/>
            <a:gdLst/>
            <a:ahLst/>
            <a:cxnLst/>
            <a:rect r="r" b="b" t="t" l="l"/>
            <a:pathLst>
              <a:path h="6616819" w="12099597">
                <a:moveTo>
                  <a:pt x="0" y="0"/>
                </a:moveTo>
                <a:lnTo>
                  <a:pt x="12099597" y="0"/>
                </a:lnTo>
                <a:lnTo>
                  <a:pt x="12099597" y="6616819"/>
                </a:lnTo>
                <a:lnTo>
                  <a:pt x="0" y="66168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535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4643132" y="370513"/>
            <a:ext cx="2952967" cy="786137"/>
            <a:chOff x="0" y="0"/>
            <a:chExt cx="3937289" cy="10481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37254" cy="1048131"/>
            </a:xfrm>
            <a:custGeom>
              <a:avLst/>
              <a:gdLst/>
              <a:ahLst/>
              <a:cxnLst/>
              <a:rect r="r" b="b" t="t" l="l"/>
              <a:pathLst>
                <a:path h="1048131" w="3937254">
                  <a:moveTo>
                    <a:pt x="0" y="0"/>
                  </a:moveTo>
                  <a:lnTo>
                    <a:pt x="3937254" y="0"/>
                  </a:lnTo>
                  <a:lnTo>
                    <a:pt x="3937254" y="1048131"/>
                  </a:lnTo>
                  <a:lnTo>
                    <a:pt x="0" y="1048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2312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97821" y="370513"/>
            <a:ext cx="2513353" cy="315288"/>
          </a:xfrm>
          <a:custGeom>
            <a:avLst/>
            <a:gdLst/>
            <a:ahLst/>
            <a:cxnLst/>
            <a:rect r="r" b="b" t="t" l="l"/>
            <a:pathLst>
              <a:path h="315288" w="2513353">
                <a:moveTo>
                  <a:pt x="0" y="0"/>
                </a:moveTo>
                <a:lnTo>
                  <a:pt x="2513353" y="0"/>
                </a:lnTo>
                <a:lnTo>
                  <a:pt x="2513353" y="315288"/>
                </a:lnTo>
                <a:lnTo>
                  <a:pt x="0" y="315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2712" y="1839906"/>
            <a:ext cx="14346904" cy="8249470"/>
          </a:xfrm>
          <a:custGeom>
            <a:avLst/>
            <a:gdLst/>
            <a:ahLst/>
            <a:cxnLst/>
            <a:rect r="r" b="b" t="t" l="l"/>
            <a:pathLst>
              <a:path h="8249470" w="14346904">
                <a:moveTo>
                  <a:pt x="0" y="0"/>
                </a:moveTo>
                <a:lnTo>
                  <a:pt x="14346903" y="0"/>
                </a:lnTo>
                <a:lnTo>
                  <a:pt x="14346903" y="8249470"/>
                </a:lnTo>
                <a:lnTo>
                  <a:pt x="0" y="82494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20706"/>
            <a:ext cx="6869311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Results and insights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7821" y="370513"/>
            <a:ext cx="2513353" cy="315288"/>
          </a:xfrm>
          <a:custGeom>
            <a:avLst/>
            <a:gdLst/>
            <a:ahLst/>
            <a:cxnLst/>
            <a:rect r="r" b="b" t="t" l="l"/>
            <a:pathLst>
              <a:path h="315288" w="2513353">
                <a:moveTo>
                  <a:pt x="0" y="0"/>
                </a:moveTo>
                <a:lnTo>
                  <a:pt x="2513353" y="0"/>
                </a:lnTo>
                <a:lnTo>
                  <a:pt x="2513353" y="315288"/>
                </a:lnTo>
                <a:lnTo>
                  <a:pt x="0" y="315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4498" y="1839907"/>
            <a:ext cx="14326722" cy="8273682"/>
          </a:xfrm>
          <a:custGeom>
            <a:avLst/>
            <a:gdLst/>
            <a:ahLst/>
            <a:cxnLst/>
            <a:rect r="r" b="b" t="t" l="l"/>
            <a:pathLst>
              <a:path h="8273682" w="14326722">
                <a:moveTo>
                  <a:pt x="0" y="0"/>
                </a:moveTo>
                <a:lnTo>
                  <a:pt x="14326722" y="0"/>
                </a:lnTo>
                <a:lnTo>
                  <a:pt x="14326722" y="8273681"/>
                </a:lnTo>
                <a:lnTo>
                  <a:pt x="0" y="82736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20706"/>
            <a:ext cx="6869311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Results and insights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7821" y="370513"/>
            <a:ext cx="2513353" cy="315288"/>
          </a:xfrm>
          <a:custGeom>
            <a:avLst/>
            <a:gdLst/>
            <a:ahLst/>
            <a:cxnLst/>
            <a:rect r="r" b="b" t="t" l="l"/>
            <a:pathLst>
              <a:path h="315288" w="2513353">
                <a:moveTo>
                  <a:pt x="0" y="0"/>
                </a:moveTo>
                <a:lnTo>
                  <a:pt x="2513353" y="0"/>
                </a:lnTo>
                <a:lnTo>
                  <a:pt x="2513353" y="315288"/>
                </a:lnTo>
                <a:lnTo>
                  <a:pt x="0" y="315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4498" y="1839906"/>
            <a:ext cx="14157271" cy="8140431"/>
          </a:xfrm>
          <a:custGeom>
            <a:avLst/>
            <a:gdLst/>
            <a:ahLst/>
            <a:cxnLst/>
            <a:rect r="r" b="b" t="t" l="l"/>
            <a:pathLst>
              <a:path h="8140431" w="14157271">
                <a:moveTo>
                  <a:pt x="0" y="0"/>
                </a:moveTo>
                <a:lnTo>
                  <a:pt x="14157271" y="0"/>
                </a:lnTo>
                <a:lnTo>
                  <a:pt x="14157271" y="8140431"/>
                </a:lnTo>
                <a:lnTo>
                  <a:pt x="0" y="81404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20706"/>
            <a:ext cx="6869311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Results and insights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193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57441" y="9514007"/>
            <a:ext cx="5334857" cy="319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9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57398" y="1908239"/>
            <a:ext cx="606266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Recommendation</a:t>
            </a:r>
          </a:p>
        </p:txBody>
      </p:sp>
      <p:sp>
        <p:nvSpPr>
          <p:cNvPr name="AutoShape 4" id="4"/>
          <p:cNvSpPr/>
          <p:nvPr/>
        </p:nvSpPr>
        <p:spPr>
          <a:xfrm rot="5442506">
            <a:off x="515953" y="4955517"/>
            <a:ext cx="4355283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3057398" y="3523270"/>
            <a:ext cx="14201902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6845" indent="-458423" lvl="1">
              <a:lnSpc>
                <a:spcPts val="5095"/>
              </a:lnSpc>
              <a:buFont typeface="Arial"/>
              <a:buChar char="•"/>
            </a:pPr>
            <a:r>
              <a:rPr lang="en-US" sz="424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load the integrated datasets into Amazon Redshift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57398" y="4805362"/>
            <a:ext cx="15230602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6845" indent="-458423" lvl="1">
              <a:lnSpc>
                <a:spcPts val="5095"/>
              </a:lnSpc>
              <a:buFont typeface="Arial"/>
              <a:buChar char="•"/>
            </a:pPr>
            <a:r>
              <a:rPr lang="en-US" sz="424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Strengthen Customer Service with a 360° Customer 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57398" y="6091238"/>
            <a:ext cx="15230602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6845" indent="-458423" lvl="1">
              <a:lnSpc>
                <a:spcPts val="5095"/>
              </a:lnSpc>
              <a:buFont typeface="Arial"/>
              <a:buChar char="•"/>
            </a:pPr>
            <a:r>
              <a:rPr lang="en-US" sz="424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Integrate Network Performance into Customer Insights</a:t>
            </a:r>
          </a:p>
          <a:p>
            <a:pPr algn="l">
              <a:lnSpc>
                <a:spcPts val="5095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95078" y="8427512"/>
            <a:ext cx="17192922" cy="112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ⓒ2020 SAMSUNG. All rights reserved.</a:t>
            </a:r>
          </a:p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Samsung Electronics Corporate Citizenship Office holds the copyright of book.</a:t>
            </a:r>
          </a:p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book is a literary property protected by copyright law so reprint and reproduction without permission are prohibited. </a:t>
            </a:r>
          </a:p>
          <a:p>
            <a:pPr algn="l">
              <a:lnSpc>
                <a:spcPts val="1800"/>
              </a:lnSpc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use this book other than the curriculum of Samsung innovation Campus or to use the entire or part of this book, you must receive written consent from copyright holder.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896875" y="605937"/>
            <a:ext cx="2513353" cy="315288"/>
          </a:xfrm>
          <a:custGeom>
            <a:avLst/>
            <a:gdLst/>
            <a:ahLst/>
            <a:cxnLst/>
            <a:rect r="r" b="b" t="t" l="l"/>
            <a:pathLst>
              <a:path h="315288" w="2513353">
                <a:moveTo>
                  <a:pt x="0" y="0"/>
                </a:moveTo>
                <a:lnTo>
                  <a:pt x="2513353" y="0"/>
                </a:lnTo>
                <a:lnTo>
                  <a:pt x="2513353" y="315288"/>
                </a:lnTo>
                <a:lnTo>
                  <a:pt x="0" y="315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6041182" y="3943319"/>
            <a:ext cx="6205635" cy="1653207"/>
            <a:chOff x="0" y="0"/>
            <a:chExt cx="8274180" cy="22042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274177" cy="2204339"/>
            </a:xfrm>
            <a:custGeom>
              <a:avLst/>
              <a:gdLst/>
              <a:ahLst/>
              <a:cxnLst/>
              <a:rect r="r" b="b" t="t" l="l"/>
              <a:pathLst>
                <a:path h="2204339" w="8274177">
                  <a:moveTo>
                    <a:pt x="0" y="0"/>
                  </a:moveTo>
                  <a:lnTo>
                    <a:pt x="8274177" y="0"/>
                  </a:lnTo>
                  <a:lnTo>
                    <a:pt x="8274177" y="2204339"/>
                  </a:lnTo>
                  <a:lnTo>
                    <a:pt x="0" y="22043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-23112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" y="0"/>
            <a:ext cx="18288000" cy="3105807"/>
            <a:chOff x="0" y="0"/>
            <a:chExt cx="24384000" cy="41410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4141089"/>
            </a:xfrm>
            <a:custGeom>
              <a:avLst/>
              <a:gdLst/>
              <a:ahLst/>
              <a:cxnLst/>
              <a:rect r="r" b="b" t="t" l="l"/>
              <a:pathLst>
                <a:path h="4141089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141089"/>
                  </a:lnTo>
                  <a:lnTo>
                    <a:pt x="0" y="4141089"/>
                  </a:lnTo>
                  <a:close/>
                </a:path>
              </a:pathLst>
            </a:custGeom>
            <a:solidFill>
              <a:srgbClr val="193EB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7541263" y="7454734"/>
            <a:ext cx="3205474" cy="1288369"/>
            <a:chOff x="0" y="0"/>
            <a:chExt cx="4273965" cy="17178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3965" cy="1717825"/>
            </a:xfrm>
            <a:custGeom>
              <a:avLst/>
              <a:gdLst/>
              <a:ahLst/>
              <a:cxnLst/>
              <a:rect r="r" b="b" t="t" l="l"/>
              <a:pathLst>
                <a:path h="1717825" w="4273965">
                  <a:moveTo>
                    <a:pt x="0" y="0"/>
                  </a:moveTo>
                  <a:lnTo>
                    <a:pt x="4273965" y="0"/>
                  </a:lnTo>
                  <a:lnTo>
                    <a:pt x="4273965" y="1717825"/>
                  </a:lnTo>
                  <a:lnTo>
                    <a:pt x="0" y="17178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273965" cy="17464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839"/>
                </a:lnSpc>
              </a:pPr>
              <a:r>
                <a:rPr lang="en-US" sz="3199">
                  <a:solidFill>
                    <a:srgbClr val="808080"/>
                  </a:solidFill>
                  <a:latin typeface="Arial"/>
                  <a:ea typeface="Arial"/>
                  <a:cs typeface="Arial"/>
                  <a:sym typeface="Arial"/>
                </a:rPr>
                <a:t>Roma Magdy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038459" y="7416970"/>
            <a:ext cx="4067479" cy="1363897"/>
            <a:chOff x="0" y="0"/>
            <a:chExt cx="5717888" cy="19173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17888" cy="1917308"/>
            </a:xfrm>
            <a:custGeom>
              <a:avLst/>
              <a:gdLst/>
              <a:ahLst/>
              <a:cxnLst/>
              <a:rect r="r" b="b" t="t" l="l"/>
              <a:pathLst>
                <a:path h="1917308" w="5717888">
                  <a:moveTo>
                    <a:pt x="0" y="0"/>
                  </a:moveTo>
                  <a:lnTo>
                    <a:pt x="5717888" y="0"/>
                  </a:lnTo>
                  <a:lnTo>
                    <a:pt x="5717888" y="1917308"/>
                  </a:lnTo>
                  <a:lnTo>
                    <a:pt x="0" y="19173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5717888" cy="194588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839"/>
                </a:lnSpc>
              </a:pPr>
              <a:r>
                <a:rPr lang="en-US" sz="3199">
                  <a:solidFill>
                    <a:srgbClr val="808080"/>
                  </a:solidFill>
                  <a:latin typeface="Arial"/>
                  <a:ea typeface="Arial"/>
                  <a:cs typeface="Arial"/>
                  <a:sym typeface="Arial"/>
                </a:rPr>
                <a:t> Nada Mahmoud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127249" y="7546939"/>
            <a:ext cx="5023590" cy="1196164"/>
            <a:chOff x="0" y="0"/>
            <a:chExt cx="11038800" cy="262844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038800" cy="2628442"/>
            </a:xfrm>
            <a:custGeom>
              <a:avLst/>
              <a:gdLst/>
              <a:ahLst/>
              <a:cxnLst/>
              <a:rect r="r" b="b" t="t" l="l"/>
              <a:pathLst>
                <a:path h="2628442" w="11038800">
                  <a:moveTo>
                    <a:pt x="0" y="0"/>
                  </a:moveTo>
                  <a:lnTo>
                    <a:pt x="11038800" y="0"/>
                  </a:lnTo>
                  <a:lnTo>
                    <a:pt x="11038800" y="2628442"/>
                  </a:lnTo>
                  <a:lnTo>
                    <a:pt x="0" y="26284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1038800" cy="265701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839"/>
                </a:lnSpc>
              </a:pPr>
              <a:r>
                <a:rPr lang="en-US" sz="3199">
                  <a:solidFill>
                    <a:srgbClr val="808080"/>
                  </a:solidFill>
                  <a:latin typeface="Arial"/>
                  <a:ea typeface="Arial"/>
                  <a:cs typeface="Arial"/>
                  <a:sym typeface="Arial"/>
                </a:rPr>
                <a:t>Omar Khaled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469461" y="4342788"/>
            <a:ext cx="3205474" cy="3074182"/>
            <a:chOff x="0" y="0"/>
            <a:chExt cx="847513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7513" cy="812800"/>
            </a:xfrm>
            <a:custGeom>
              <a:avLst/>
              <a:gdLst/>
              <a:ahLst/>
              <a:cxnLst/>
              <a:rect r="r" b="b" t="t" l="l"/>
              <a:pathLst>
                <a:path h="812800" w="847513">
                  <a:moveTo>
                    <a:pt x="423756" y="0"/>
                  </a:moveTo>
                  <a:cubicBezTo>
                    <a:pt x="189722" y="0"/>
                    <a:pt x="0" y="181951"/>
                    <a:pt x="0" y="406400"/>
                  </a:cubicBezTo>
                  <a:cubicBezTo>
                    <a:pt x="0" y="630849"/>
                    <a:pt x="189722" y="812800"/>
                    <a:pt x="423756" y="812800"/>
                  </a:cubicBezTo>
                  <a:cubicBezTo>
                    <a:pt x="657791" y="812800"/>
                    <a:pt x="847513" y="630849"/>
                    <a:pt x="847513" y="406400"/>
                  </a:cubicBezTo>
                  <a:cubicBezTo>
                    <a:pt x="847513" y="181951"/>
                    <a:pt x="657791" y="0"/>
                    <a:pt x="423756" y="0"/>
                  </a:cubicBezTo>
                  <a:close/>
                </a:path>
              </a:pathLst>
            </a:custGeom>
            <a:blipFill>
              <a:blip r:embed="rId3"/>
              <a:stretch>
                <a:fillRect l="-14013" t="0" r="-14013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541264" y="4342788"/>
            <a:ext cx="3205474" cy="3074182"/>
            <a:chOff x="0" y="0"/>
            <a:chExt cx="847513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47513" cy="812800"/>
            </a:xfrm>
            <a:custGeom>
              <a:avLst/>
              <a:gdLst/>
              <a:ahLst/>
              <a:cxnLst/>
              <a:rect r="r" b="b" t="t" l="l"/>
              <a:pathLst>
                <a:path h="812800" w="847513">
                  <a:moveTo>
                    <a:pt x="423756" y="0"/>
                  </a:moveTo>
                  <a:cubicBezTo>
                    <a:pt x="189722" y="0"/>
                    <a:pt x="0" y="181951"/>
                    <a:pt x="0" y="406400"/>
                  </a:cubicBezTo>
                  <a:cubicBezTo>
                    <a:pt x="0" y="630849"/>
                    <a:pt x="189722" y="812800"/>
                    <a:pt x="423756" y="812800"/>
                  </a:cubicBezTo>
                  <a:cubicBezTo>
                    <a:pt x="657791" y="812800"/>
                    <a:pt x="847513" y="630849"/>
                    <a:pt x="847513" y="406400"/>
                  </a:cubicBezTo>
                  <a:cubicBezTo>
                    <a:pt x="847513" y="181951"/>
                    <a:pt x="657791" y="0"/>
                    <a:pt x="423756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9513" r="0" b="-19513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3036307" y="4342788"/>
            <a:ext cx="3205474" cy="3074182"/>
            <a:chOff x="0" y="0"/>
            <a:chExt cx="847513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47513" cy="812800"/>
            </a:xfrm>
            <a:custGeom>
              <a:avLst/>
              <a:gdLst/>
              <a:ahLst/>
              <a:cxnLst/>
              <a:rect r="r" b="b" t="t" l="l"/>
              <a:pathLst>
                <a:path h="812800" w="847513">
                  <a:moveTo>
                    <a:pt x="423756" y="0"/>
                  </a:moveTo>
                  <a:cubicBezTo>
                    <a:pt x="189722" y="0"/>
                    <a:pt x="0" y="181951"/>
                    <a:pt x="0" y="406400"/>
                  </a:cubicBezTo>
                  <a:cubicBezTo>
                    <a:pt x="0" y="630849"/>
                    <a:pt x="189722" y="812800"/>
                    <a:pt x="423756" y="812800"/>
                  </a:cubicBezTo>
                  <a:cubicBezTo>
                    <a:pt x="657791" y="812800"/>
                    <a:pt x="847513" y="630849"/>
                    <a:pt x="847513" y="406400"/>
                  </a:cubicBezTo>
                  <a:cubicBezTo>
                    <a:pt x="847513" y="181951"/>
                    <a:pt x="657791" y="0"/>
                    <a:pt x="423756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2135" r="0" b="-2135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057441" y="9514007"/>
            <a:ext cx="5334857" cy="319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95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1400503"/>
            <a:ext cx="3982928" cy="1303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78"/>
              </a:lnSpc>
            </a:pPr>
            <a:r>
              <a:rPr lang="en-US" sz="7649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Our Team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93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57441" y="9514007"/>
            <a:ext cx="5334857" cy="319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9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57398" y="1908239"/>
            <a:ext cx="10512900" cy="1158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Introduction</a:t>
            </a:r>
          </a:p>
        </p:txBody>
      </p:sp>
      <p:sp>
        <p:nvSpPr>
          <p:cNvPr name="AutoShape 4" id="4"/>
          <p:cNvSpPr/>
          <p:nvPr/>
        </p:nvSpPr>
        <p:spPr>
          <a:xfrm rot="5442506">
            <a:off x="515953" y="4955517"/>
            <a:ext cx="4355283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3057398" y="3118894"/>
            <a:ext cx="10728450" cy="4019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7"/>
              </a:lnSpc>
              <a:spcBef>
                <a:spcPct val="0"/>
              </a:spcBef>
            </a:pPr>
            <a:r>
              <a:rPr lang="en-US" sz="378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p</a:t>
            </a:r>
            <a:r>
              <a:rPr lang="en-US" sz="378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roject builds a full</a:t>
            </a:r>
            <a:r>
              <a:rPr lang="en-US" b="true" sz="378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telecom data pipeline </a:t>
            </a:r>
            <a:r>
              <a:rPr lang="en-US" sz="378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that takes raw data, processes it, and turns it into KPIs.</a:t>
            </a:r>
          </a:p>
          <a:p>
            <a:pPr algn="l">
              <a:lnSpc>
                <a:spcPts val="4547"/>
              </a:lnSpc>
              <a:spcBef>
                <a:spcPct val="0"/>
              </a:spcBef>
            </a:pPr>
          </a:p>
          <a:p>
            <a:pPr algn="l">
              <a:lnSpc>
                <a:spcPts val="4547"/>
              </a:lnSpc>
              <a:spcBef>
                <a:spcPct val="0"/>
              </a:spcBef>
            </a:pPr>
            <a:r>
              <a:rPr lang="en-US" sz="378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goal is to show how real telecom data moves through a modern data stack and how we can turn it into </a:t>
            </a:r>
            <a:r>
              <a:rPr lang="en-US" b="true" sz="378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insights </a:t>
            </a:r>
            <a:r>
              <a:rPr lang="en-US" sz="378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better decisions.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193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57441" y="9514007"/>
            <a:ext cx="5334857" cy="319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9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057398" y="1908239"/>
            <a:ext cx="10512900" cy="1158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Problem Statement</a:t>
            </a:r>
          </a:p>
        </p:txBody>
      </p:sp>
      <p:sp>
        <p:nvSpPr>
          <p:cNvPr name="AutoShape 4" id="4"/>
          <p:cNvSpPr/>
          <p:nvPr/>
        </p:nvSpPr>
        <p:spPr>
          <a:xfrm rot="5442506">
            <a:off x="515953" y="4955517"/>
            <a:ext cx="4355283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3057398" y="3301727"/>
            <a:ext cx="12119948" cy="361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5"/>
              </a:lnSpc>
              <a:spcBef>
                <a:spcPct val="0"/>
              </a:spcBef>
            </a:pPr>
            <a:r>
              <a:rPr lang="en-US" sz="34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34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elecom companies face three main challenges:</a:t>
            </a:r>
          </a:p>
          <a:p>
            <a:pPr algn="l" marL="735003" indent="-367502" lvl="1">
              <a:lnSpc>
                <a:spcPts val="4085"/>
              </a:lnSpc>
              <a:buFont typeface="Arial"/>
              <a:buChar char="•"/>
            </a:pPr>
            <a:r>
              <a:rPr lang="en-US" sz="34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true" sz="3404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High churn</a:t>
            </a:r>
          </a:p>
          <a:p>
            <a:pPr algn="l" marL="735003" indent="-367502" lvl="1">
              <a:lnSpc>
                <a:spcPts val="4085"/>
              </a:lnSpc>
              <a:buFont typeface="Arial"/>
              <a:buChar char="•"/>
            </a:pPr>
            <a:r>
              <a:rPr lang="en-US" sz="34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true" sz="3404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Scattered data</a:t>
            </a:r>
          </a:p>
          <a:p>
            <a:pPr algn="l" marL="735003" indent="-367502" lvl="1">
              <a:lnSpc>
                <a:spcPts val="4085"/>
              </a:lnSpc>
              <a:buFont typeface="Arial"/>
              <a:buChar char="•"/>
            </a:pPr>
            <a:r>
              <a:rPr lang="en-US" sz="34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true" sz="3404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Missing KPIs</a:t>
            </a:r>
          </a:p>
          <a:p>
            <a:pPr algn="l">
              <a:lnSpc>
                <a:spcPts val="4085"/>
              </a:lnSpc>
              <a:spcBef>
                <a:spcPct val="0"/>
              </a:spcBef>
            </a:pPr>
          </a:p>
          <a:p>
            <a:pPr algn="l">
              <a:lnSpc>
                <a:spcPts val="4085"/>
              </a:lnSpc>
              <a:spcBef>
                <a:spcPct val="0"/>
              </a:spcBef>
            </a:pPr>
            <a:r>
              <a:rPr lang="en-US" b="true" sz="3404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Our goal:</a:t>
            </a:r>
            <a:r>
              <a:rPr lang="en-US" sz="340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build a data pipeline that brings everything together and delivers clear KPIs and dashboards.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16378" y="4309488"/>
            <a:ext cx="2989342" cy="2989342"/>
          </a:xfrm>
          <a:custGeom>
            <a:avLst/>
            <a:gdLst/>
            <a:ahLst/>
            <a:cxnLst/>
            <a:rect r="r" b="b" t="t" l="l"/>
            <a:pathLst>
              <a:path h="2989342" w="2989342">
                <a:moveTo>
                  <a:pt x="0" y="0"/>
                </a:moveTo>
                <a:lnTo>
                  <a:pt x="2989342" y="0"/>
                </a:lnTo>
                <a:lnTo>
                  <a:pt x="2989342" y="2989342"/>
                </a:lnTo>
                <a:lnTo>
                  <a:pt x="0" y="2989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109" t="0" r="-7795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22180" y="5045383"/>
            <a:ext cx="1779699" cy="1779699"/>
          </a:xfrm>
          <a:custGeom>
            <a:avLst/>
            <a:gdLst/>
            <a:ahLst/>
            <a:cxnLst/>
            <a:rect r="r" b="b" t="t" l="l"/>
            <a:pathLst>
              <a:path h="1779699" w="1779699">
                <a:moveTo>
                  <a:pt x="0" y="0"/>
                </a:moveTo>
                <a:lnTo>
                  <a:pt x="1779698" y="0"/>
                </a:lnTo>
                <a:lnTo>
                  <a:pt x="1779698" y="1779699"/>
                </a:lnTo>
                <a:lnTo>
                  <a:pt x="0" y="1779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238" t="0" r="-4523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175" y="6065123"/>
            <a:ext cx="1992835" cy="2025347"/>
          </a:xfrm>
          <a:custGeom>
            <a:avLst/>
            <a:gdLst/>
            <a:ahLst/>
            <a:cxnLst/>
            <a:rect r="r" b="b" t="t" l="l"/>
            <a:pathLst>
              <a:path h="2025347" w="1992835">
                <a:moveTo>
                  <a:pt x="0" y="0"/>
                </a:moveTo>
                <a:lnTo>
                  <a:pt x="1992835" y="0"/>
                </a:lnTo>
                <a:lnTo>
                  <a:pt x="1992835" y="2025347"/>
                </a:lnTo>
                <a:lnTo>
                  <a:pt x="0" y="20253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8416" t="-23522" r="-24884" b="-24803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175" y="3491826"/>
            <a:ext cx="1902531" cy="1965145"/>
          </a:xfrm>
          <a:custGeom>
            <a:avLst/>
            <a:gdLst/>
            <a:ahLst/>
            <a:cxnLst/>
            <a:rect r="r" b="b" t="t" l="l"/>
            <a:pathLst>
              <a:path h="1965145" w="1902531">
                <a:moveTo>
                  <a:pt x="0" y="0"/>
                </a:moveTo>
                <a:lnTo>
                  <a:pt x="1902532" y="0"/>
                </a:lnTo>
                <a:lnTo>
                  <a:pt x="1902532" y="1965144"/>
                </a:lnTo>
                <a:lnTo>
                  <a:pt x="0" y="19651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8978" t="-27595" r="-137294" b="-25534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24869" y="5084105"/>
            <a:ext cx="1702255" cy="1702255"/>
          </a:xfrm>
          <a:custGeom>
            <a:avLst/>
            <a:gdLst/>
            <a:ahLst/>
            <a:cxnLst/>
            <a:rect r="r" b="b" t="t" l="l"/>
            <a:pathLst>
              <a:path h="1702255" w="1702255">
                <a:moveTo>
                  <a:pt x="0" y="0"/>
                </a:moveTo>
                <a:lnTo>
                  <a:pt x="1702256" y="0"/>
                </a:lnTo>
                <a:lnTo>
                  <a:pt x="1702256" y="1702255"/>
                </a:lnTo>
                <a:lnTo>
                  <a:pt x="0" y="17022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231857">
            <a:off x="2336917" y="3957161"/>
            <a:ext cx="1485794" cy="1548386"/>
          </a:xfrm>
          <a:custGeom>
            <a:avLst/>
            <a:gdLst/>
            <a:ahLst/>
            <a:cxnLst/>
            <a:rect r="r" b="b" t="t" l="l"/>
            <a:pathLst>
              <a:path h="1548386" w="1485794">
                <a:moveTo>
                  <a:pt x="0" y="0"/>
                </a:moveTo>
                <a:lnTo>
                  <a:pt x="1485794" y="0"/>
                </a:lnTo>
                <a:lnTo>
                  <a:pt x="1485794" y="1548387"/>
                </a:lnTo>
                <a:lnTo>
                  <a:pt x="0" y="154838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57441" y="9514007"/>
            <a:ext cx="5334857" cy="319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9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  <p:sp>
        <p:nvSpPr>
          <p:cNvPr name="Freeform 9" id="9"/>
          <p:cNvSpPr/>
          <p:nvPr/>
        </p:nvSpPr>
        <p:spPr>
          <a:xfrm flipH="false" flipV="true" rot="-7692289">
            <a:off x="2313657" y="6205896"/>
            <a:ext cx="1394431" cy="1453174"/>
          </a:xfrm>
          <a:custGeom>
            <a:avLst/>
            <a:gdLst/>
            <a:ahLst/>
            <a:cxnLst/>
            <a:rect r="r" b="b" t="t" l="l"/>
            <a:pathLst>
              <a:path h="1453174" w="1394431">
                <a:moveTo>
                  <a:pt x="0" y="1453174"/>
                </a:moveTo>
                <a:lnTo>
                  <a:pt x="1394431" y="1453174"/>
                </a:lnTo>
                <a:lnTo>
                  <a:pt x="1394431" y="0"/>
                </a:lnTo>
                <a:lnTo>
                  <a:pt x="0" y="0"/>
                </a:lnTo>
                <a:lnTo>
                  <a:pt x="0" y="1453174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03179" y="5152380"/>
            <a:ext cx="1633980" cy="1633980"/>
          </a:xfrm>
          <a:custGeom>
            <a:avLst/>
            <a:gdLst/>
            <a:ahLst/>
            <a:cxnLst/>
            <a:rect r="r" b="b" t="t" l="l"/>
            <a:pathLst>
              <a:path h="1633980" w="1633980">
                <a:moveTo>
                  <a:pt x="0" y="0"/>
                </a:moveTo>
                <a:lnTo>
                  <a:pt x="1633980" y="0"/>
                </a:lnTo>
                <a:lnTo>
                  <a:pt x="1633980" y="1633980"/>
                </a:lnTo>
                <a:lnTo>
                  <a:pt x="0" y="16339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808476">
            <a:off x="5608832" y="5405354"/>
            <a:ext cx="2212641" cy="1319538"/>
          </a:xfrm>
          <a:custGeom>
            <a:avLst/>
            <a:gdLst/>
            <a:ahLst/>
            <a:cxnLst/>
            <a:rect r="r" b="b" t="t" l="l"/>
            <a:pathLst>
              <a:path h="1319538" w="2212641">
                <a:moveTo>
                  <a:pt x="0" y="0"/>
                </a:moveTo>
                <a:lnTo>
                  <a:pt x="2212640" y="0"/>
                </a:lnTo>
                <a:lnTo>
                  <a:pt x="2212640" y="1319539"/>
                </a:lnTo>
                <a:lnTo>
                  <a:pt x="0" y="13195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057398" y="1908239"/>
            <a:ext cx="10154631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Architecture </a:t>
            </a:r>
            <a:r>
              <a:rPr lang="en-US" sz="6600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- Big Picture</a:t>
            </a:r>
          </a:p>
          <a:p>
            <a:pPr algn="l">
              <a:lnSpc>
                <a:spcPts val="7920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1808476">
            <a:off x="9899386" y="5373580"/>
            <a:ext cx="2212641" cy="1319538"/>
          </a:xfrm>
          <a:custGeom>
            <a:avLst/>
            <a:gdLst/>
            <a:ahLst/>
            <a:cxnLst/>
            <a:rect r="r" b="b" t="t" l="l"/>
            <a:pathLst>
              <a:path h="1319538" w="2212641">
                <a:moveTo>
                  <a:pt x="0" y="0"/>
                </a:moveTo>
                <a:lnTo>
                  <a:pt x="2212641" y="0"/>
                </a:lnTo>
                <a:lnTo>
                  <a:pt x="2212641" y="1319539"/>
                </a:lnTo>
                <a:lnTo>
                  <a:pt x="0" y="131953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808476">
            <a:off x="14275118" y="5436798"/>
            <a:ext cx="2109538" cy="1258052"/>
          </a:xfrm>
          <a:custGeom>
            <a:avLst/>
            <a:gdLst/>
            <a:ahLst/>
            <a:cxnLst/>
            <a:rect r="r" b="b" t="t" l="l"/>
            <a:pathLst>
              <a:path h="1258052" w="2109538">
                <a:moveTo>
                  <a:pt x="0" y="0"/>
                </a:moveTo>
                <a:lnTo>
                  <a:pt x="2109538" y="0"/>
                </a:lnTo>
                <a:lnTo>
                  <a:pt x="2109538" y="1258052"/>
                </a:lnTo>
                <a:lnTo>
                  <a:pt x="0" y="12580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47904" y="4221162"/>
            <a:ext cx="709377" cy="686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4"/>
              </a:lnSpc>
              <a:spcBef>
                <a:spcPct val="0"/>
              </a:spcBef>
            </a:pPr>
            <a:r>
              <a:rPr lang="en-US" sz="396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Nifi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9636" y="8004745"/>
            <a:ext cx="1105914" cy="686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4"/>
              </a:lnSpc>
              <a:spcBef>
                <a:spcPct val="0"/>
              </a:spcBef>
            </a:pPr>
            <a:r>
              <a:rPr lang="en-US" sz="3962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Kafka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003179" y="6902827"/>
            <a:ext cx="1821626" cy="63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0"/>
              </a:lnSpc>
              <a:spcBef>
                <a:spcPct val="0"/>
              </a:spcBef>
            </a:pPr>
            <a:r>
              <a:rPr lang="en-US" sz="359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AWS Glue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26035" y="6992072"/>
            <a:ext cx="1330062" cy="63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0"/>
              </a:lnSpc>
              <a:spcBef>
                <a:spcPct val="0"/>
              </a:spcBef>
            </a:pPr>
            <a:r>
              <a:rPr lang="en-US" sz="359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Athena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491214" y="6940950"/>
            <a:ext cx="1639670" cy="63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0"/>
              </a:lnSpc>
              <a:spcBef>
                <a:spcPct val="0"/>
              </a:spcBef>
            </a:pPr>
            <a:r>
              <a:rPr lang="en-US" sz="359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Power BI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355584" y="6833326"/>
            <a:ext cx="440827" cy="630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0"/>
              </a:lnSpc>
              <a:spcBef>
                <a:spcPct val="0"/>
              </a:spcBef>
            </a:pPr>
            <a:r>
              <a:rPr lang="en-US" sz="3591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S3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4643132" y="370513"/>
            <a:ext cx="2952967" cy="786137"/>
            <a:chOff x="0" y="0"/>
            <a:chExt cx="3937289" cy="10481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37254" cy="1048131"/>
            </a:xfrm>
            <a:custGeom>
              <a:avLst/>
              <a:gdLst/>
              <a:ahLst/>
              <a:cxnLst/>
              <a:rect r="r" b="b" t="t" l="l"/>
              <a:pathLst>
                <a:path h="1048131" w="3937254">
                  <a:moveTo>
                    <a:pt x="0" y="0"/>
                  </a:moveTo>
                  <a:lnTo>
                    <a:pt x="3937254" y="0"/>
                  </a:lnTo>
                  <a:lnTo>
                    <a:pt x="3937254" y="1048131"/>
                  </a:lnTo>
                  <a:lnTo>
                    <a:pt x="0" y="1048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2312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15806" y="605937"/>
            <a:ext cx="2513353" cy="315288"/>
          </a:xfrm>
          <a:custGeom>
            <a:avLst/>
            <a:gdLst/>
            <a:ahLst/>
            <a:cxnLst/>
            <a:rect r="r" b="b" t="t" l="l"/>
            <a:pathLst>
              <a:path h="315288" w="2513353">
                <a:moveTo>
                  <a:pt x="0" y="0"/>
                </a:moveTo>
                <a:lnTo>
                  <a:pt x="2513353" y="0"/>
                </a:lnTo>
                <a:lnTo>
                  <a:pt x="2513353" y="315288"/>
                </a:lnTo>
                <a:lnTo>
                  <a:pt x="0" y="315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70145" y="4852420"/>
            <a:ext cx="1246687" cy="1246687"/>
          </a:xfrm>
          <a:custGeom>
            <a:avLst/>
            <a:gdLst/>
            <a:ahLst/>
            <a:cxnLst/>
            <a:rect r="r" b="b" t="t" l="l"/>
            <a:pathLst>
              <a:path h="1246687" w="1246687">
                <a:moveTo>
                  <a:pt x="0" y="0"/>
                </a:moveTo>
                <a:lnTo>
                  <a:pt x="1246687" y="0"/>
                </a:lnTo>
                <a:lnTo>
                  <a:pt x="1246687" y="1246687"/>
                </a:lnTo>
                <a:lnTo>
                  <a:pt x="0" y="12466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971921" y="4994651"/>
            <a:ext cx="1094698" cy="1008130"/>
            <a:chOff x="0" y="0"/>
            <a:chExt cx="6343650" cy="5842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8580" y="100330"/>
              <a:ext cx="6188710" cy="5651500"/>
            </a:xfrm>
            <a:custGeom>
              <a:avLst/>
              <a:gdLst/>
              <a:ahLst/>
              <a:cxnLst/>
              <a:rect r="r" b="b" t="t" l="l"/>
              <a:pathLst>
                <a:path h="5651500" w="6188710">
                  <a:moveTo>
                    <a:pt x="6188710" y="2825750"/>
                  </a:moveTo>
                  <a:lnTo>
                    <a:pt x="3362960" y="5651500"/>
                  </a:lnTo>
                  <a:lnTo>
                    <a:pt x="2536190" y="4824730"/>
                  </a:lnTo>
                  <a:lnTo>
                    <a:pt x="3933190" y="3404870"/>
                  </a:lnTo>
                  <a:lnTo>
                    <a:pt x="0" y="3402330"/>
                  </a:lnTo>
                  <a:lnTo>
                    <a:pt x="7620" y="2241550"/>
                  </a:lnTo>
                  <a:lnTo>
                    <a:pt x="3967480" y="2247900"/>
                  </a:lnTo>
                  <a:lnTo>
                    <a:pt x="2536190" y="826770"/>
                  </a:lnTo>
                  <a:lnTo>
                    <a:pt x="3362960" y="0"/>
                  </a:lnTo>
                  <a:lnTo>
                    <a:pt x="6188710" y="28257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43650" cy="5842000"/>
            </a:xfrm>
            <a:custGeom>
              <a:avLst/>
              <a:gdLst/>
              <a:ahLst/>
              <a:cxnLst/>
              <a:rect r="r" b="b" t="t" l="l"/>
              <a:pathLst>
                <a:path h="5842000" w="6343650">
                  <a:moveTo>
                    <a:pt x="6343650" y="2921000"/>
                  </a:moveTo>
                  <a:lnTo>
                    <a:pt x="3422650" y="5842000"/>
                  </a:lnTo>
                  <a:lnTo>
                    <a:pt x="2500630" y="4919980"/>
                  </a:lnTo>
                  <a:lnTo>
                    <a:pt x="3846830" y="3573780"/>
                  </a:lnTo>
                  <a:lnTo>
                    <a:pt x="0" y="3573780"/>
                  </a:lnTo>
                  <a:lnTo>
                    <a:pt x="0" y="2269490"/>
                  </a:lnTo>
                  <a:lnTo>
                    <a:pt x="3846830" y="2269490"/>
                  </a:lnTo>
                  <a:lnTo>
                    <a:pt x="2500630" y="923290"/>
                  </a:lnTo>
                  <a:lnTo>
                    <a:pt x="3422650" y="0"/>
                  </a:lnTo>
                  <a:lnTo>
                    <a:pt x="6343650" y="2921000"/>
                  </a:lnTo>
                  <a:close/>
                  <a:moveTo>
                    <a:pt x="3422650" y="5662930"/>
                  </a:moveTo>
                  <a:lnTo>
                    <a:pt x="6164580" y="2921000"/>
                  </a:lnTo>
                  <a:lnTo>
                    <a:pt x="3422650" y="179070"/>
                  </a:lnTo>
                  <a:lnTo>
                    <a:pt x="2679700" y="922020"/>
                  </a:lnTo>
                  <a:lnTo>
                    <a:pt x="4152900" y="2395220"/>
                  </a:lnTo>
                  <a:lnTo>
                    <a:pt x="127000" y="2395220"/>
                  </a:lnTo>
                  <a:lnTo>
                    <a:pt x="127000" y="3445510"/>
                  </a:lnTo>
                  <a:lnTo>
                    <a:pt x="4152900" y="3445510"/>
                  </a:lnTo>
                  <a:lnTo>
                    <a:pt x="2679700" y="4918710"/>
                  </a:lnTo>
                  <a:lnTo>
                    <a:pt x="3422650" y="5661660"/>
                  </a:lnTo>
                  <a:close/>
                </a:path>
              </a:pathLst>
            </a:custGeom>
            <a:solidFill>
              <a:srgbClr val="FD727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5656234" y="4852420"/>
            <a:ext cx="1388486" cy="1388486"/>
          </a:xfrm>
          <a:custGeom>
            <a:avLst/>
            <a:gdLst/>
            <a:ahLst/>
            <a:cxnLst/>
            <a:rect r="r" b="b" t="t" l="l"/>
            <a:pathLst>
              <a:path h="1388486" w="1388486">
                <a:moveTo>
                  <a:pt x="0" y="0"/>
                </a:moveTo>
                <a:lnTo>
                  <a:pt x="1388486" y="0"/>
                </a:lnTo>
                <a:lnTo>
                  <a:pt x="1388486" y="1388486"/>
                </a:lnTo>
                <a:lnTo>
                  <a:pt x="0" y="13884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78308" y="4275762"/>
            <a:ext cx="1902531" cy="1965145"/>
          </a:xfrm>
          <a:custGeom>
            <a:avLst/>
            <a:gdLst/>
            <a:ahLst/>
            <a:cxnLst/>
            <a:rect r="r" b="b" t="t" l="l"/>
            <a:pathLst>
              <a:path h="1965145" w="1902531">
                <a:moveTo>
                  <a:pt x="0" y="0"/>
                </a:moveTo>
                <a:lnTo>
                  <a:pt x="1902532" y="0"/>
                </a:lnTo>
                <a:lnTo>
                  <a:pt x="1902532" y="1965144"/>
                </a:lnTo>
                <a:lnTo>
                  <a:pt x="0" y="19651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8978" t="-27595" r="-137294" b="-255342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084282" y="5042598"/>
            <a:ext cx="1094698" cy="1008130"/>
            <a:chOff x="0" y="0"/>
            <a:chExt cx="6343650" cy="5842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8580" y="100330"/>
              <a:ext cx="6188710" cy="5651500"/>
            </a:xfrm>
            <a:custGeom>
              <a:avLst/>
              <a:gdLst/>
              <a:ahLst/>
              <a:cxnLst/>
              <a:rect r="r" b="b" t="t" l="l"/>
              <a:pathLst>
                <a:path h="5651500" w="6188710">
                  <a:moveTo>
                    <a:pt x="6188710" y="2825750"/>
                  </a:moveTo>
                  <a:lnTo>
                    <a:pt x="3362960" y="5651500"/>
                  </a:lnTo>
                  <a:lnTo>
                    <a:pt x="2536190" y="4824730"/>
                  </a:lnTo>
                  <a:lnTo>
                    <a:pt x="3933190" y="3404870"/>
                  </a:lnTo>
                  <a:lnTo>
                    <a:pt x="0" y="3402330"/>
                  </a:lnTo>
                  <a:lnTo>
                    <a:pt x="7620" y="2241550"/>
                  </a:lnTo>
                  <a:lnTo>
                    <a:pt x="3967480" y="2247900"/>
                  </a:lnTo>
                  <a:lnTo>
                    <a:pt x="2536190" y="826770"/>
                  </a:lnTo>
                  <a:lnTo>
                    <a:pt x="3362960" y="0"/>
                  </a:lnTo>
                  <a:lnTo>
                    <a:pt x="6188710" y="28257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43650" cy="5842000"/>
            </a:xfrm>
            <a:custGeom>
              <a:avLst/>
              <a:gdLst/>
              <a:ahLst/>
              <a:cxnLst/>
              <a:rect r="r" b="b" t="t" l="l"/>
              <a:pathLst>
                <a:path h="5842000" w="6343650">
                  <a:moveTo>
                    <a:pt x="6343650" y="2921000"/>
                  </a:moveTo>
                  <a:lnTo>
                    <a:pt x="3422650" y="5842000"/>
                  </a:lnTo>
                  <a:lnTo>
                    <a:pt x="2500630" y="4919980"/>
                  </a:lnTo>
                  <a:lnTo>
                    <a:pt x="3846830" y="3573780"/>
                  </a:lnTo>
                  <a:lnTo>
                    <a:pt x="0" y="3573780"/>
                  </a:lnTo>
                  <a:lnTo>
                    <a:pt x="0" y="2269490"/>
                  </a:lnTo>
                  <a:lnTo>
                    <a:pt x="3846830" y="2269490"/>
                  </a:lnTo>
                  <a:lnTo>
                    <a:pt x="2500630" y="923290"/>
                  </a:lnTo>
                  <a:lnTo>
                    <a:pt x="3422650" y="0"/>
                  </a:lnTo>
                  <a:lnTo>
                    <a:pt x="6343650" y="2921000"/>
                  </a:lnTo>
                  <a:close/>
                  <a:moveTo>
                    <a:pt x="3422650" y="5662930"/>
                  </a:moveTo>
                  <a:lnTo>
                    <a:pt x="6164580" y="2921000"/>
                  </a:lnTo>
                  <a:lnTo>
                    <a:pt x="3422650" y="179070"/>
                  </a:lnTo>
                  <a:lnTo>
                    <a:pt x="2679700" y="922020"/>
                  </a:lnTo>
                  <a:lnTo>
                    <a:pt x="4152900" y="2395220"/>
                  </a:lnTo>
                  <a:lnTo>
                    <a:pt x="127000" y="2395220"/>
                  </a:lnTo>
                  <a:lnTo>
                    <a:pt x="127000" y="3445510"/>
                  </a:lnTo>
                  <a:lnTo>
                    <a:pt x="4152900" y="3445510"/>
                  </a:lnTo>
                  <a:lnTo>
                    <a:pt x="2679700" y="4918710"/>
                  </a:lnTo>
                  <a:lnTo>
                    <a:pt x="3422650" y="5661660"/>
                  </a:lnTo>
                  <a:close/>
                </a:path>
              </a:pathLst>
            </a:custGeom>
            <a:solidFill>
              <a:srgbClr val="FD7270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9299391" y="6099107"/>
            <a:ext cx="563367" cy="715629"/>
          </a:xfrm>
          <a:custGeom>
            <a:avLst/>
            <a:gdLst/>
            <a:ahLst/>
            <a:cxnLst/>
            <a:rect r="r" b="b" t="t" l="l"/>
            <a:pathLst>
              <a:path h="715629" w="563367">
                <a:moveTo>
                  <a:pt x="0" y="0"/>
                </a:moveTo>
                <a:lnTo>
                  <a:pt x="563367" y="0"/>
                </a:lnTo>
                <a:lnTo>
                  <a:pt x="563367" y="715628"/>
                </a:lnTo>
                <a:lnTo>
                  <a:pt x="0" y="7156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21839" y="1594910"/>
            <a:ext cx="9037320" cy="1159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 Ingestion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1839" y="6436169"/>
            <a:ext cx="3543300" cy="462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4"/>
              </a:lnSpc>
              <a:spcBef>
                <a:spcPct val="0"/>
              </a:spcBef>
            </a:pPr>
            <a:r>
              <a:rPr lang="en-US" sz="298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Batch data generator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78426" y="6470206"/>
            <a:ext cx="2344103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Spool Directory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0568608" y="6686833"/>
            <a:ext cx="563367" cy="715629"/>
          </a:xfrm>
          <a:custGeom>
            <a:avLst/>
            <a:gdLst/>
            <a:ahLst/>
            <a:cxnLst/>
            <a:rect r="r" b="b" t="t" l="l"/>
            <a:pathLst>
              <a:path h="715629" w="563367">
                <a:moveTo>
                  <a:pt x="0" y="0"/>
                </a:moveTo>
                <a:lnTo>
                  <a:pt x="563367" y="0"/>
                </a:lnTo>
                <a:lnTo>
                  <a:pt x="563367" y="715629"/>
                </a:lnTo>
                <a:lnTo>
                  <a:pt x="0" y="7156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899915" y="6099107"/>
            <a:ext cx="563367" cy="715629"/>
          </a:xfrm>
          <a:custGeom>
            <a:avLst/>
            <a:gdLst/>
            <a:ahLst/>
            <a:cxnLst/>
            <a:rect r="r" b="b" t="t" l="l"/>
            <a:pathLst>
              <a:path h="715629" w="563367">
                <a:moveTo>
                  <a:pt x="0" y="0"/>
                </a:moveTo>
                <a:lnTo>
                  <a:pt x="563367" y="0"/>
                </a:lnTo>
                <a:lnTo>
                  <a:pt x="563367" y="715628"/>
                </a:lnTo>
                <a:lnTo>
                  <a:pt x="0" y="7156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913179" y="6973837"/>
            <a:ext cx="1200388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Lis</a:t>
            </a: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tFile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97638" y="7523341"/>
            <a:ext cx="1505307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Fe</a:t>
            </a: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tchFile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87379" y="7113766"/>
            <a:ext cx="2038826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Pu</a:t>
            </a: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tS3Object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2681711" y="5042598"/>
            <a:ext cx="1094698" cy="1008130"/>
            <a:chOff x="0" y="0"/>
            <a:chExt cx="6343650" cy="5842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8580" y="100330"/>
              <a:ext cx="6188710" cy="5651500"/>
            </a:xfrm>
            <a:custGeom>
              <a:avLst/>
              <a:gdLst/>
              <a:ahLst/>
              <a:cxnLst/>
              <a:rect r="r" b="b" t="t" l="l"/>
              <a:pathLst>
                <a:path h="5651500" w="6188710">
                  <a:moveTo>
                    <a:pt x="6188710" y="2825750"/>
                  </a:moveTo>
                  <a:lnTo>
                    <a:pt x="3362960" y="5651500"/>
                  </a:lnTo>
                  <a:lnTo>
                    <a:pt x="2536190" y="4824730"/>
                  </a:lnTo>
                  <a:lnTo>
                    <a:pt x="3933190" y="3404870"/>
                  </a:lnTo>
                  <a:lnTo>
                    <a:pt x="0" y="3402330"/>
                  </a:lnTo>
                  <a:lnTo>
                    <a:pt x="7620" y="2241550"/>
                  </a:lnTo>
                  <a:lnTo>
                    <a:pt x="3967480" y="2247900"/>
                  </a:lnTo>
                  <a:lnTo>
                    <a:pt x="2536190" y="826770"/>
                  </a:lnTo>
                  <a:lnTo>
                    <a:pt x="3362960" y="0"/>
                  </a:lnTo>
                  <a:lnTo>
                    <a:pt x="6188710" y="28257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43650" cy="5842000"/>
            </a:xfrm>
            <a:custGeom>
              <a:avLst/>
              <a:gdLst/>
              <a:ahLst/>
              <a:cxnLst/>
              <a:rect r="r" b="b" t="t" l="l"/>
              <a:pathLst>
                <a:path h="5842000" w="6343650">
                  <a:moveTo>
                    <a:pt x="6343650" y="2921000"/>
                  </a:moveTo>
                  <a:lnTo>
                    <a:pt x="3422650" y="5842000"/>
                  </a:lnTo>
                  <a:lnTo>
                    <a:pt x="2500630" y="4919980"/>
                  </a:lnTo>
                  <a:lnTo>
                    <a:pt x="3846830" y="3573780"/>
                  </a:lnTo>
                  <a:lnTo>
                    <a:pt x="0" y="3573780"/>
                  </a:lnTo>
                  <a:lnTo>
                    <a:pt x="0" y="2269490"/>
                  </a:lnTo>
                  <a:lnTo>
                    <a:pt x="3846830" y="2269490"/>
                  </a:lnTo>
                  <a:lnTo>
                    <a:pt x="2500630" y="923290"/>
                  </a:lnTo>
                  <a:lnTo>
                    <a:pt x="3422650" y="0"/>
                  </a:lnTo>
                  <a:lnTo>
                    <a:pt x="6343650" y="2921000"/>
                  </a:lnTo>
                  <a:close/>
                  <a:moveTo>
                    <a:pt x="3422650" y="5662930"/>
                  </a:moveTo>
                  <a:lnTo>
                    <a:pt x="6164580" y="2921000"/>
                  </a:lnTo>
                  <a:lnTo>
                    <a:pt x="3422650" y="179070"/>
                  </a:lnTo>
                  <a:lnTo>
                    <a:pt x="2679700" y="922020"/>
                  </a:lnTo>
                  <a:lnTo>
                    <a:pt x="4152900" y="2395220"/>
                  </a:lnTo>
                  <a:lnTo>
                    <a:pt x="127000" y="2395220"/>
                  </a:lnTo>
                  <a:lnTo>
                    <a:pt x="127000" y="3445510"/>
                  </a:lnTo>
                  <a:lnTo>
                    <a:pt x="4152900" y="3445510"/>
                  </a:lnTo>
                  <a:lnTo>
                    <a:pt x="2679700" y="4918710"/>
                  </a:lnTo>
                  <a:lnTo>
                    <a:pt x="3422650" y="5661660"/>
                  </a:lnTo>
                  <a:close/>
                </a:path>
              </a:pathLst>
            </a:custGeom>
            <a:solidFill>
              <a:srgbClr val="FD7270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4633659" y="4787001"/>
            <a:ext cx="1702255" cy="1702255"/>
          </a:xfrm>
          <a:custGeom>
            <a:avLst/>
            <a:gdLst/>
            <a:ahLst/>
            <a:cxnLst/>
            <a:rect r="r" b="b" t="t" l="l"/>
            <a:pathLst>
              <a:path h="1702255" w="1702255">
                <a:moveTo>
                  <a:pt x="0" y="0"/>
                </a:moveTo>
                <a:lnTo>
                  <a:pt x="1702255" y="0"/>
                </a:lnTo>
                <a:lnTo>
                  <a:pt x="1702255" y="1702255"/>
                </a:lnTo>
                <a:lnTo>
                  <a:pt x="0" y="17022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3574780"/>
            <a:ext cx="5033606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b="true" sz="28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1- Batch Data Ingestion Flow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275058" y="6824443"/>
            <a:ext cx="419457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753931" y="7448326"/>
            <a:ext cx="158198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raw/batch/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4643132" y="370513"/>
            <a:ext cx="2952967" cy="786137"/>
            <a:chOff x="0" y="0"/>
            <a:chExt cx="3937289" cy="10481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37254" cy="1048131"/>
            </a:xfrm>
            <a:custGeom>
              <a:avLst/>
              <a:gdLst/>
              <a:ahLst/>
              <a:cxnLst/>
              <a:rect r="r" b="b" t="t" l="l"/>
              <a:pathLst>
                <a:path h="1048131" w="3937254">
                  <a:moveTo>
                    <a:pt x="0" y="0"/>
                  </a:moveTo>
                  <a:lnTo>
                    <a:pt x="3937254" y="0"/>
                  </a:lnTo>
                  <a:lnTo>
                    <a:pt x="3937254" y="1048131"/>
                  </a:lnTo>
                  <a:lnTo>
                    <a:pt x="0" y="1048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2312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15806" y="605937"/>
            <a:ext cx="2513353" cy="315288"/>
          </a:xfrm>
          <a:custGeom>
            <a:avLst/>
            <a:gdLst/>
            <a:ahLst/>
            <a:cxnLst/>
            <a:rect r="r" b="b" t="t" l="l"/>
            <a:pathLst>
              <a:path h="315288" w="2513353">
                <a:moveTo>
                  <a:pt x="0" y="0"/>
                </a:moveTo>
                <a:lnTo>
                  <a:pt x="2513353" y="0"/>
                </a:lnTo>
                <a:lnTo>
                  <a:pt x="2513353" y="315288"/>
                </a:lnTo>
                <a:lnTo>
                  <a:pt x="0" y="315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3127" y="5143500"/>
            <a:ext cx="1246687" cy="1246687"/>
          </a:xfrm>
          <a:custGeom>
            <a:avLst/>
            <a:gdLst/>
            <a:ahLst/>
            <a:cxnLst/>
            <a:rect r="r" b="b" t="t" l="l"/>
            <a:pathLst>
              <a:path h="1246687" w="1246687">
                <a:moveTo>
                  <a:pt x="0" y="0"/>
                </a:moveTo>
                <a:lnTo>
                  <a:pt x="1246687" y="0"/>
                </a:lnTo>
                <a:lnTo>
                  <a:pt x="1246687" y="1246687"/>
                </a:lnTo>
                <a:lnTo>
                  <a:pt x="0" y="12466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194511" y="5448791"/>
            <a:ext cx="1094698" cy="1008130"/>
            <a:chOff x="0" y="0"/>
            <a:chExt cx="6343650" cy="5842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8580" y="100330"/>
              <a:ext cx="6188710" cy="5651500"/>
            </a:xfrm>
            <a:custGeom>
              <a:avLst/>
              <a:gdLst/>
              <a:ahLst/>
              <a:cxnLst/>
              <a:rect r="r" b="b" t="t" l="l"/>
              <a:pathLst>
                <a:path h="5651500" w="6188710">
                  <a:moveTo>
                    <a:pt x="6188710" y="2825750"/>
                  </a:moveTo>
                  <a:lnTo>
                    <a:pt x="3362960" y="5651500"/>
                  </a:lnTo>
                  <a:lnTo>
                    <a:pt x="2536190" y="4824730"/>
                  </a:lnTo>
                  <a:lnTo>
                    <a:pt x="3933190" y="3404870"/>
                  </a:lnTo>
                  <a:lnTo>
                    <a:pt x="0" y="3402330"/>
                  </a:lnTo>
                  <a:lnTo>
                    <a:pt x="7620" y="2241550"/>
                  </a:lnTo>
                  <a:lnTo>
                    <a:pt x="3967480" y="2247900"/>
                  </a:lnTo>
                  <a:lnTo>
                    <a:pt x="2536190" y="826770"/>
                  </a:lnTo>
                  <a:lnTo>
                    <a:pt x="3362960" y="0"/>
                  </a:lnTo>
                  <a:lnTo>
                    <a:pt x="6188710" y="28257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43650" cy="5842000"/>
            </a:xfrm>
            <a:custGeom>
              <a:avLst/>
              <a:gdLst/>
              <a:ahLst/>
              <a:cxnLst/>
              <a:rect r="r" b="b" t="t" l="l"/>
              <a:pathLst>
                <a:path h="5842000" w="6343650">
                  <a:moveTo>
                    <a:pt x="6343650" y="2921000"/>
                  </a:moveTo>
                  <a:lnTo>
                    <a:pt x="3422650" y="5842000"/>
                  </a:lnTo>
                  <a:lnTo>
                    <a:pt x="2500630" y="4919980"/>
                  </a:lnTo>
                  <a:lnTo>
                    <a:pt x="3846830" y="3573780"/>
                  </a:lnTo>
                  <a:lnTo>
                    <a:pt x="0" y="3573780"/>
                  </a:lnTo>
                  <a:lnTo>
                    <a:pt x="0" y="2269490"/>
                  </a:lnTo>
                  <a:lnTo>
                    <a:pt x="3846830" y="2269490"/>
                  </a:lnTo>
                  <a:lnTo>
                    <a:pt x="2500630" y="923290"/>
                  </a:lnTo>
                  <a:lnTo>
                    <a:pt x="3422650" y="0"/>
                  </a:lnTo>
                  <a:lnTo>
                    <a:pt x="6343650" y="2921000"/>
                  </a:lnTo>
                  <a:close/>
                  <a:moveTo>
                    <a:pt x="3422650" y="5662930"/>
                  </a:moveTo>
                  <a:lnTo>
                    <a:pt x="6164580" y="2921000"/>
                  </a:lnTo>
                  <a:lnTo>
                    <a:pt x="3422650" y="179070"/>
                  </a:lnTo>
                  <a:lnTo>
                    <a:pt x="2679700" y="922020"/>
                  </a:lnTo>
                  <a:lnTo>
                    <a:pt x="4152900" y="2395220"/>
                  </a:lnTo>
                  <a:lnTo>
                    <a:pt x="127000" y="2395220"/>
                  </a:lnTo>
                  <a:lnTo>
                    <a:pt x="127000" y="3445510"/>
                  </a:lnTo>
                  <a:lnTo>
                    <a:pt x="4152900" y="3445510"/>
                  </a:lnTo>
                  <a:lnTo>
                    <a:pt x="2679700" y="4918710"/>
                  </a:lnTo>
                  <a:lnTo>
                    <a:pt x="3422650" y="5661660"/>
                  </a:lnTo>
                  <a:close/>
                </a:path>
              </a:pathLst>
            </a:custGeom>
            <a:solidFill>
              <a:srgbClr val="FD727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574959" y="4677143"/>
            <a:ext cx="1992835" cy="2025347"/>
          </a:xfrm>
          <a:custGeom>
            <a:avLst/>
            <a:gdLst/>
            <a:ahLst/>
            <a:cxnLst/>
            <a:rect r="r" b="b" t="t" l="l"/>
            <a:pathLst>
              <a:path h="2025347" w="1992835">
                <a:moveTo>
                  <a:pt x="0" y="0"/>
                </a:moveTo>
                <a:lnTo>
                  <a:pt x="1992835" y="0"/>
                </a:lnTo>
                <a:lnTo>
                  <a:pt x="1992835" y="2025347"/>
                </a:lnTo>
                <a:lnTo>
                  <a:pt x="0" y="20253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8416" t="-23522" r="-24884" b="-24803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948242" y="4878058"/>
            <a:ext cx="1902531" cy="1965145"/>
          </a:xfrm>
          <a:custGeom>
            <a:avLst/>
            <a:gdLst/>
            <a:ahLst/>
            <a:cxnLst/>
            <a:rect r="r" b="b" t="t" l="l"/>
            <a:pathLst>
              <a:path h="1965145" w="1902531">
                <a:moveTo>
                  <a:pt x="0" y="0"/>
                </a:moveTo>
                <a:lnTo>
                  <a:pt x="1902531" y="0"/>
                </a:lnTo>
                <a:lnTo>
                  <a:pt x="1902531" y="1965144"/>
                </a:lnTo>
                <a:lnTo>
                  <a:pt x="0" y="19651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8978" t="-27595" r="-137294" b="-25534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005695" y="3401793"/>
            <a:ext cx="977212" cy="1241324"/>
          </a:xfrm>
          <a:custGeom>
            <a:avLst/>
            <a:gdLst/>
            <a:ahLst/>
            <a:cxnLst/>
            <a:rect r="r" b="b" t="t" l="l"/>
            <a:pathLst>
              <a:path h="1241324" w="977212">
                <a:moveTo>
                  <a:pt x="0" y="0"/>
                </a:moveTo>
                <a:lnTo>
                  <a:pt x="977213" y="0"/>
                </a:lnTo>
                <a:lnTo>
                  <a:pt x="977213" y="1241324"/>
                </a:lnTo>
                <a:lnTo>
                  <a:pt x="0" y="12413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148557" y="6999185"/>
            <a:ext cx="942562" cy="1197308"/>
          </a:xfrm>
          <a:custGeom>
            <a:avLst/>
            <a:gdLst/>
            <a:ahLst/>
            <a:cxnLst/>
            <a:rect r="r" b="b" t="t" l="l"/>
            <a:pathLst>
              <a:path h="1197308" w="942562">
                <a:moveTo>
                  <a:pt x="0" y="0"/>
                </a:moveTo>
                <a:lnTo>
                  <a:pt x="942562" y="0"/>
                </a:lnTo>
                <a:lnTo>
                  <a:pt x="942562" y="1197309"/>
                </a:lnTo>
                <a:lnTo>
                  <a:pt x="0" y="11973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853544" y="5448791"/>
            <a:ext cx="1094698" cy="1008130"/>
            <a:chOff x="0" y="0"/>
            <a:chExt cx="6343650" cy="5842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8580" y="100330"/>
              <a:ext cx="6188710" cy="5651500"/>
            </a:xfrm>
            <a:custGeom>
              <a:avLst/>
              <a:gdLst/>
              <a:ahLst/>
              <a:cxnLst/>
              <a:rect r="r" b="b" t="t" l="l"/>
              <a:pathLst>
                <a:path h="5651500" w="6188710">
                  <a:moveTo>
                    <a:pt x="6188710" y="2825750"/>
                  </a:moveTo>
                  <a:lnTo>
                    <a:pt x="3362960" y="5651500"/>
                  </a:lnTo>
                  <a:lnTo>
                    <a:pt x="2536190" y="4824730"/>
                  </a:lnTo>
                  <a:lnTo>
                    <a:pt x="3933190" y="3404870"/>
                  </a:lnTo>
                  <a:lnTo>
                    <a:pt x="0" y="3402330"/>
                  </a:lnTo>
                  <a:lnTo>
                    <a:pt x="7620" y="2241550"/>
                  </a:lnTo>
                  <a:lnTo>
                    <a:pt x="3967480" y="2247900"/>
                  </a:lnTo>
                  <a:lnTo>
                    <a:pt x="2536190" y="826770"/>
                  </a:lnTo>
                  <a:lnTo>
                    <a:pt x="3362960" y="0"/>
                  </a:lnTo>
                  <a:lnTo>
                    <a:pt x="6188710" y="28257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43650" cy="5842000"/>
            </a:xfrm>
            <a:custGeom>
              <a:avLst/>
              <a:gdLst/>
              <a:ahLst/>
              <a:cxnLst/>
              <a:rect r="r" b="b" t="t" l="l"/>
              <a:pathLst>
                <a:path h="5842000" w="6343650">
                  <a:moveTo>
                    <a:pt x="6343650" y="2921000"/>
                  </a:moveTo>
                  <a:lnTo>
                    <a:pt x="3422650" y="5842000"/>
                  </a:lnTo>
                  <a:lnTo>
                    <a:pt x="2500630" y="4919980"/>
                  </a:lnTo>
                  <a:lnTo>
                    <a:pt x="3846830" y="3573780"/>
                  </a:lnTo>
                  <a:lnTo>
                    <a:pt x="0" y="3573780"/>
                  </a:lnTo>
                  <a:lnTo>
                    <a:pt x="0" y="2269490"/>
                  </a:lnTo>
                  <a:lnTo>
                    <a:pt x="3846830" y="2269490"/>
                  </a:lnTo>
                  <a:lnTo>
                    <a:pt x="2500630" y="923290"/>
                  </a:lnTo>
                  <a:lnTo>
                    <a:pt x="3422650" y="0"/>
                  </a:lnTo>
                  <a:lnTo>
                    <a:pt x="6343650" y="2921000"/>
                  </a:lnTo>
                  <a:close/>
                  <a:moveTo>
                    <a:pt x="3422650" y="5662930"/>
                  </a:moveTo>
                  <a:lnTo>
                    <a:pt x="6164580" y="2921000"/>
                  </a:lnTo>
                  <a:lnTo>
                    <a:pt x="3422650" y="179070"/>
                  </a:lnTo>
                  <a:lnTo>
                    <a:pt x="2679700" y="922020"/>
                  </a:lnTo>
                  <a:lnTo>
                    <a:pt x="4152900" y="2395220"/>
                  </a:lnTo>
                  <a:lnTo>
                    <a:pt x="127000" y="2395220"/>
                  </a:lnTo>
                  <a:lnTo>
                    <a:pt x="127000" y="3445510"/>
                  </a:lnTo>
                  <a:lnTo>
                    <a:pt x="4152900" y="3445510"/>
                  </a:lnTo>
                  <a:lnTo>
                    <a:pt x="2679700" y="4918710"/>
                  </a:lnTo>
                  <a:lnTo>
                    <a:pt x="3422650" y="5661660"/>
                  </a:lnTo>
                  <a:close/>
                </a:path>
              </a:pathLst>
            </a:custGeom>
            <a:solidFill>
              <a:srgbClr val="FD7270"/>
            </a:solidFill>
          </p:spPr>
        </p:sp>
      </p:grpSp>
      <p:grpSp>
        <p:nvGrpSpPr>
          <p:cNvPr name="Group 16" id="16"/>
          <p:cNvGrpSpPr/>
          <p:nvPr/>
        </p:nvGrpSpPr>
        <p:grpSpPr>
          <a:xfrm rot="-5400000">
            <a:off x="11200005" y="5725598"/>
            <a:ext cx="839666" cy="691490"/>
            <a:chOff x="0" y="0"/>
            <a:chExt cx="647700" cy="533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47700" cy="533400"/>
            </a:xfrm>
            <a:custGeom>
              <a:avLst/>
              <a:gdLst/>
              <a:ahLst/>
              <a:cxnLst/>
              <a:rect r="r" b="b" t="t" l="l"/>
              <a:pathLst>
                <a:path h="533400" w="647700">
                  <a:moveTo>
                    <a:pt x="239386" y="166418"/>
                  </a:moveTo>
                  <a:lnTo>
                    <a:pt x="647700" y="166418"/>
                  </a:lnTo>
                  <a:lnTo>
                    <a:pt x="647700" y="366942"/>
                  </a:lnTo>
                  <a:lnTo>
                    <a:pt x="239373" y="366942"/>
                  </a:lnTo>
                  <a:lnTo>
                    <a:pt x="302255" y="533400"/>
                  </a:lnTo>
                  <a:lnTo>
                    <a:pt x="0" y="266700"/>
                  </a:lnTo>
                  <a:lnTo>
                    <a:pt x="302255" y="0"/>
                  </a:lnTo>
                  <a:lnTo>
                    <a:pt x="239386" y="166418"/>
                  </a:lnTo>
                  <a:close/>
                </a:path>
              </a:pathLst>
            </a:custGeom>
            <a:solidFill>
              <a:srgbClr val="7F7F7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20650" y="146050"/>
              <a:ext cx="527050" cy="222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4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21839" y="1594910"/>
            <a:ext cx="9037320" cy="1159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Data Ingestion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9145" y="6723891"/>
            <a:ext cx="3154652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4"/>
              </a:lnSpc>
              <a:spcBef>
                <a:spcPct val="0"/>
              </a:spcBef>
            </a:pPr>
            <a:r>
              <a:rPr lang="en-US" b="true" sz="2987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Stream data generator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3574780"/>
            <a:ext cx="5033606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b="true" sz="28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2- Batch Data Ingestion Flow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649697" y="6957253"/>
            <a:ext cx="1918097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Kafka Topic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50773" y="4714875"/>
            <a:ext cx="3677722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ConsumeKafkaRecord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00424" y="8345552"/>
            <a:ext cx="2038826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Pu</a:t>
            </a: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tS3Object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644718" y="5847505"/>
            <a:ext cx="55245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Nifi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3709119" y="5483046"/>
            <a:ext cx="1094698" cy="1008130"/>
            <a:chOff x="0" y="0"/>
            <a:chExt cx="6343650" cy="5842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68580" y="100330"/>
              <a:ext cx="6188710" cy="5651500"/>
            </a:xfrm>
            <a:custGeom>
              <a:avLst/>
              <a:gdLst/>
              <a:ahLst/>
              <a:cxnLst/>
              <a:rect r="r" b="b" t="t" l="l"/>
              <a:pathLst>
                <a:path h="5651500" w="6188710">
                  <a:moveTo>
                    <a:pt x="6188710" y="2825750"/>
                  </a:moveTo>
                  <a:lnTo>
                    <a:pt x="3362960" y="5651500"/>
                  </a:lnTo>
                  <a:lnTo>
                    <a:pt x="2536190" y="4824730"/>
                  </a:lnTo>
                  <a:lnTo>
                    <a:pt x="3933190" y="3404870"/>
                  </a:lnTo>
                  <a:lnTo>
                    <a:pt x="0" y="3402330"/>
                  </a:lnTo>
                  <a:lnTo>
                    <a:pt x="7620" y="2241550"/>
                  </a:lnTo>
                  <a:lnTo>
                    <a:pt x="3967480" y="2247900"/>
                  </a:lnTo>
                  <a:lnTo>
                    <a:pt x="2536190" y="826770"/>
                  </a:lnTo>
                  <a:lnTo>
                    <a:pt x="3362960" y="0"/>
                  </a:lnTo>
                  <a:lnTo>
                    <a:pt x="6188710" y="28257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43650" cy="5842000"/>
            </a:xfrm>
            <a:custGeom>
              <a:avLst/>
              <a:gdLst/>
              <a:ahLst/>
              <a:cxnLst/>
              <a:rect r="r" b="b" t="t" l="l"/>
              <a:pathLst>
                <a:path h="5842000" w="6343650">
                  <a:moveTo>
                    <a:pt x="6343650" y="2921000"/>
                  </a:moveTo>
                  <a:lnTo>
                    <a:pt x="3422650" y="5842000"/>
                  </a:lnTo>
                  <a:lnTo>
                    <a:pt x="2500630" y="4919980"/>
                  </a:lnTo>
                  <a:lnTo>
                    <a:pt x="3846830" y="3573780"/>
                  </a:lnTo>
                  <a:lnTo>
                    <a:pt x="0" y="3573780"/>
                  </a:lnTo>
                  <a:lnTo>
                    <a:pt x="0" y="2269490"/>
                  </a:lnTo>
                  <a:lnTo>
                    <a:pt x="3846830" y="2269490"/>
                  </a:lnTo>
                  <a:lnTo>
                    <a:pt x="2500630" y="923290"/>
                  </a:lnTo>
                  <a:lnTo>
                    <a:pt x="3422650" y="0"/>
                  </a:lnTo>
                  <a:lnTo>
                    <a:pt x="6343650" y="2921000"/>
                  </a:lnTo>
                  <a:close/>
                  <a:moveTo>
                    <a:pt x="3422650" y="5662930"/>
                  </a:moveTo>
                  <a:lnTo>
                    <a:pt x="6164580" y="2921000"/>
                  </a:lnTo>
                  <a:lnTo>
                    <a:pt x="3422650" y="179070"/>
                  </a:lnTo>
                  <a:lnTo>
                    <a:pt x="2679700" y="922020"/>
                  </a:lnTo>
                  <a:lnTo>
                    <a:pt x="4152900" y="2395220"/>
                  </a:lnTo>
                  <a:lnTo>
                    <a:pt x="127000" y="2395220"/>
                  </a:lnTo>
                  <a:lnTo>
                    <a:pt x="127000" y="3445510"/>
                  </a:lnTo>
                  <a:lnTo>
                    <a:pt x="4152900" y="3445510"/>
                  </a:lnTo>
                  <a:lnTo>
                    <a:pt x="2679700" y="4918710"/>
                  </a:lnTo>
                  <a:lnTo>
                    <a:pt x="3422650" y="5661660"/>
                  </a:lnTo>
                  <a:close/>
                </a:path>
              </a:pathLst>
            </a:custGeom>
            <a:solidFill>
              <a:srgbClr val="FD7270"/>
            </a:solidFill>
          </p:spPr>
        </p:sp>
      </p:grpSp>
      <p:sp>
        <p:nvSpPr>
          <p:cNvPr name="Freeform 29" id="29"/>
          <p:cNvSpPr/>
          <p:nvPr/>
        </p:nvSpPr>
        <p:spPr>
          <a:xfrm flipH="false" flipV="false" rot="0">
            <a:off x="15557045" y="4442136"/>
            <a:ext cx="1702255" cy="1702255"/>
          </a:xfrm>
          <a:custGeom>
            <a:avLst/>
            <a:gdLst/>
            <a:ahLst/>
            <a:cxnLst/>
            <a:rect r="r" b="b" t="t" l="l"/>
            <a:pathLst>
              <a:path h="1702255" w="1702255">
                <a:moveTo>
                  <a:pt x="0" y="0"/>
                </a:moveTo>
                <a:lnTo>
                  <a:pt x="1702255" y="0"/>
                </a:lnTo>
                <a:lnTo>
                  <a:pt x="1702255" y="1702255"/>
                </a:lnTo>
                <a:lnTo>
                  <a:pt x="0" y="170225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6198444" y="6479578"/>
            <a:ext cx="419457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515272" y="7103461"/>
            <a:ext cx="1906072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raw/stream/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4643132" y="370513"/>
            <a:ext cx="2952967" cy="786137"/>
            <a:chOff x="0" y="0"/>
            <a:chExt cx="3937289" cy="10481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37254" cy="1048131"/>
            </a:xfrm>
            <a:custGeom>
              <a:avLst/>
              <a:gdLst/>
              <a:ahLst/>
              <a:cxnLst/>
              <a:rect r="r" b="b" t="t" l="l"/>
              <a:pathLst>
                <a:path h="1048131" w="3937254">
                  <a:moveTo>
                    <a:pt x="0" y="0"/>
                  </a:moveTo>
                  <a:lnTo>
                    <a:pt x="3937254" y="0"/>
                  </a:lnTo>
                  <a:lnTo>
                    <a:pt x="3937254" y="1048131"/>
                  </a:lnTo>
                  <a:lnTo>
                    <a:pt x="0" y="1048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2312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15806" y="605937"/>
            <a:ext cx="2513353" cy="315288"/>
          </a:xfrm>
          <a:custGeom>
            <a:avLst/>
            <a:gdLst/>
            <a:ahLst/>
            <a:cxnLst/>
            <a:rect r="r" b="b" t="t" l="l"/>
            <a:pathLst>
              <a:path h="315288" w="2513353">
                <a:moveTo>
                  <a:pt x="0" y="0"/>
                </a:moveTo>
                <a:lnTo>
                  <a:pt x="2513353" y="0"/>
                </a:lnTo>
                <a:lnTo>
                  <a:pt x="2513353" y="315288"/>
                </a:lnTo>
                <a:lnTo>
                  <a:pt x="0" y="315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533226"/>
            <a:ext cx="5417225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Transformation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07376" y="3801098"/>
            <a:ext cx="2001781" cy="2001781"/>
          </a:xfrm>
          <a:custGeom>
            <a:avLst/>
            <a:gdLst/>
            <a:ahLst/>
            <a:cxnLst/>
            <a:rect r="r" b="b" t="t" l="l"/>
            <a:pathLst>
              <a:path h="2001781" w="2001781">
                <a:moveTo>
                  <a:pt x="0" y="0"/>
                </a:moveTo>
                <a:lnTo>
                  <a:pt x="2001781" y="0"/>
                </a:lnTo>
                <a:lnTo>
                  <a:pt x="2001781" y="2001780"/>
                </a:lnTo>
                <a:lnTo>
                  <a:pt x="0" y="20017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437804" y="3849720"/>
            <a:ext cx="1946126" cy="2092313"/>
          </a:xfrm>
          <a:custGeom>
            <a:avLst/>
            <a:gdLst/>
            <a:ahLst/>
            <a:cxnLst/>
            <a:rect r="r" b="b" t="t" l="l"/>
            <a:pathLst>
              <a:path h="2092313" w="1946126">
                <a:moveTo>
                  <a:pt x="0" y="0"/>
                </a:moveTo>
                <a:lnTo>
                  <a:pt x="1946126" y="0"/>
                </a:lnTo>
                <a:lnTo>
                  <a:pt x="1946126" y="2092313"/>
                </a:lnTo>
                <a:lnTo>
                  <a:pt x="0" y="2092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98538" y="6138961"/>
            <a:ext cx="419457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38879" y="6881004"/>
            <a:ext cx="1695926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raw/batch/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4959" y="7495367"/>
            <a:ext cx="1906072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raw/stream/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338624" y="3801098"/>
            <a:ext cx="2189558" cy="2189558"/>
          </a:xfrm>
          <a:custGeom>
            <a:avLst/>
            <a:gdLst/>
            <a:ahLst/>
            <a:cxnLst/>
            <a:rect r="r" b="b" t="t" l="l"/>
            <a:pathLst>
              <a:path h="2189558" w="2189558">
                <a:moveTo>
                  <a:pt x="0" y="0"/>
                </a:moveTo>
                <a:lnTo>
                  <a:pt x="2189559" y="0"/>
                </a:lnTo>
                <a:lnTo>
                  <a:pt x="2189559" y="2189558"/>
                </a:lnTo>
                <a:lnTo>
                  <a:pt x="0" y="21895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4466457" y="4639435"/>
            <a:ext cx="1094698" cy="1008130"/>
            <a:chOff x="0" y="0"/>
            <a:chExt cx="6343650" cy="5842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8580" y="100330"/>
              <a:ext cx="6188710" cy="5651500"/>
            </a:xfrm>
            <a:custGeom>
              <a:avLst/>
              <a:gdLst/>
              <a:ahLst/>
              <a:cxnLst/>
              <a:rect r="r" b="b" t="t" l="l"/>
              <a:pathLst>
                <a:path h="5651500" w="6188710">
                  <a:moveTo>
                    <a:pt x="6188710" y="2825750"/>
                  </a:moveTo>
                  <a:lnTo>
                    <a:pt x="3362960" y="5651500"/>
                  </a:lnTo>
                  <a:lnTo>
                    <a:pt x="2536190" y="4824730"/>
                  </a:lnTo>
                  <a:lnTo>
                    <a:pt x="3933190" y="3404870"/>
                  </a:lnTo>
                  <a:lnTo>
                    <a:pt x="0" y="3402330"/>
                  </a:lnTo>
                  <a:lnTo>
                    <a:pt x="7620" y="2241550"/>
                  </a:lnTo>
                  <a:lnTo>
                    <a:pt x="3967480" y="2247900"/>
                  </a:lnTo>
                  <a:lnTo>
                    <a:pt x="2536190" y="826770"/>
                  </a:lnTo>
                  <a:lnTo>
                    <a:pt x="3362960" y="0"/>
                  </a:lnTo>
                  <a:lnTo>
                    <a:pt x="6188710" y="28257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43650" cy="5842000"/>
            </a:xfrm>
            <a:custGeom>
              <a:avLst/>
              <a:gdLst/>
              <a:ahLst/>
              <a:cxnLst/>
              <a:rect r="r" b="b" t="t" l="l"/>
              <a:pathLst>
                <a:path h="5842000" w="6343650">
                  <a:moveTo>
                    <a:pt x="6343650" y="2921000"/>
                  </a:moveTo>
                  <a:lnTo>
                    <a:pt x="3422650" y="5842000"/>
                  </a:lnTo>
                  <a:lnTo>
                    <a:pt x="2500630" y="4919980"/>
                  </a:lnTo>
                  <a:lnTo>
                    <a:pt x="3846830" y="3573780"/>
                  </a:lnTo>
                  <a:lnTo>
                    <a:pt x="0" y="3573780"/>
                  </a:lnTo>
                  <a:lnTo>
                    <a:pt x="0" y="2269490"/>
                  </a:lnTo>
                  <a:lnTo>
                    <a:pt x="3846830" y="2269490"/>
                  </a:lnTo>
                  <a:lnTo>
                    <a:pt x="2500630" y="923290"/>
                  </a:lnTo>
                  <a:lnTo>
                    <a:pt x="3422650" y="0"/>
                  </a:lnTo>
                  <a:lnTo>
                    <a:pt x="6343650" y="2921000"/>
                  </a:lnTo>
                  <a:close/>
                  <a:moveTo>
                    <a:pt x="3422650" y="5662930"/>
                  </a:moveTo>
                  <a:lnTo>
                    <a:pt x="6164580" y="2921000"/>
                  </a:lnTo>
                  <a:lnTo>
                    <a:pt x="3422650" y="179070"/>
                  </a:lnTo>
                  <a:lnTo>
                    <a:pt x="2679700" y="922020"/>
                  </a:lnTo>
                  <a:lnTo>
                    <a:pt x="4152900" y="2395220"/>
                  </a:lnTo>
                  <a:lnTo>
                    <a:pt x="127000" y="2395220"/>
                  </a:lnTo>
                  <a:lnTo>
                    <a:pt x="127000" y="3445510"/>
                  </a:lnTo>
                  <a:lnTo>
                    <a:pt x="4152900" y="3445510"/>
                  </a:lnTo>
                  <a:lnTo>
                    <a:pt x="2679700" y="4918710"/>
                  </a:lnTo>
                  <a:lnTo>
                    <a:pt x="3422650" y="5661660"/>
                  </a:lnTo>
                  <a:close/>
                </a:path>
              </a:pathLst>
            </a:custGeom>
            <a:solidFill>
              <a:srgbClr val="FD727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981923" y="4440434"/>
            <a:ext cx="1094698" cy="1008130"/>
            <a:chOff x="0" y="0"/>
            <a:chExt cx="6343650" cy="5842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68580" y="100330"/>
              <a:ext cx="6188710" cy="5651500"/>
            </a:xfrm>
            <a:custGeom>
              <a:avLst/>
              <a:gdLst/>
              <a:ahLst/>
              <a:cxnLst/>
              <a:rect r="r" b="b" t="t" l="l"/>
              <a:pathLst>
                <a:path h="5651500" w="6188710">
                  <a:moveTo>
                    <a:pt x="6188710" y="2825750"/>
                  </a:moveTo>
                  <a:lnTo>
                    <a:pt x="3362960" y="5651500"/>
                  </a:lnTo>
                  <a:lnTo>
                    <a:pt x="2536190" y="4824730"/>
                  </a:lnTo>
                  <a:lnTo>
                    <a:pt x="3933190" y="3404870"/>
                  </a:lnTo>
                  <a:lnTo>
                    <a:pt x="0" y="3402330"/>
                  </a:lnTo>
                  <a:lnTo>
                    <a:pt x="7620" y="2241550"/>
                  </a:lnTo>
                  <a:lnTo>
                    <a:pt x="3967480" y="2247900"/>
                  </a:lnTo>
                  <a:lnTo>
                    <a:pt x="2536190" y="826770"/>
                  </a:lnTo>
                  <a:lnTo>
                    <a:pt x="3362960" y="0"/>
                  </a:lnTo>
                  <a:lnTo>
                    <a:pt x="6188710" y="28257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43650" cy="5842000"/>
            </a:xfrm>
            <a:custGeom>
              <a:avLst/>
              <a:gdLst/>
              <a:ahLst/>
              <a:cxnLst/>
              <a:rect r="r" b="b" t="t" l="l"/>
              <a:pathLst>
                <a:path h="5842000" w="6343650">
                  <a:moveTo>
                    <a:pt x="6343650" y="2921000"/>
                  </a:moveTo>
                  <a:lnTo>
                    <a:pt x="3422650" y="5842000"/>
                  </a:lnTo>
                  <a:lnTo>
                    <a:pt x="2500630" y="4919980"/>
                  </a:lnTo>
                  <a:lnTo>
                    <a:pt x="3846830" y="3573780"/>
                  </a:lnTo>
                  <a:lnTo>
                    <a:pt x="0" y="3573780"/>
                  </a:lnTo>
                  <a:lnTo>
                    <a:pt x="0" y="2269490"/>
                  </a:lnTo>
                  <a:lnTo>
                    <a:pt x="3846830" y="2269490"/>
                  </a:lnTo>
                  <a:lnTo>
                    <a:pt x="2500630" y="923290"/>
                  </a:lnTo>
                  <a:lnTo>
                    <a:pt x="3422650" y="0"/>
                  </a:lnTo>
                  <a:lnTo>
                    <a:pt x="6343650" y="2921000"/>
                  </a:lnTo>
                  <a:close/>
                  <a:moveTo>
                    <a:pt x="3422650" y="5662930"/>
                  </a:moveTo>
                  <a:lnTo>
                    <a:pt x="6164580" y="2921000"/>
                  </a:lnTo>
                  <a:lnTo>
                    <a:pt x="3422650" y="179070"/>
                  </a:lnTo>
                  <a:lnTo>
                    <a:pt x="2679700" y="922020"/>
                  </a:lnTo>
                  <a:lnTo>
                    <a:pt x="4152900" y="2395220"/>
                  </a:lnTo>
                  <a:lnTo>
                    <a:pt x="127000" y="2395220"/>
                  </a:lnTo>
                  <a:lnTo>
                    <a:pt x="127000" y="3445510"/>
                  </a:lnTo>
                  <a:lnTo>
                    <a:pt x="4152900" y="3445510"/>
                  </a:lnTo>
                  <a:lnTo>
                    <a:pt x="2679700" y="4918710"/>
                  </a:lnTo>
                  <a:lnTo>
                    <a:pt x="3422650" y="5661660"/>
                  </a:lnTo>
                  <a:close/>
                </a:path>
              </a:pathLst>
            </a:custGeom>
            <a:solidFill>
              <a:srgbClr val="FD727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7613744" y="6313118"/>
            <a:ext cx="1594247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Glue ETL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223675" y="6313118"/>
            <a:ext cx="419457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223312" y="7085792"/>
            <a:ext cx="2839641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Processed/batch/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18383" y="7700154"/>
            <a:ext cx="3049786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Processed/stream/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3E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4643132" y="370513"/>
            <a:ext cx="2952967" cy="786137"/>
            <a:chOff x="0" y="0"/>
            <a:chExt cx="3937289" cy="10481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37254" cy="1048131"/>
            </a:xfrm>
            <a:custGeom>
              <a:avLst/>
              <a:gdLst/>
              <a:ahLst/>
              <a:cxnLst/>
              <a:rect r="r" b="b" t="t" l="l"/>
              <a:pathLst>
                <a:path h="1048131" w="3937254">
                  <a:moveTo>
                    <a:pt x="0" y="0"/>
                  </a:moveTo>
                  <a:lnTo>
                    <a:pt x="3937254" y="0"/>
                  </a:lnTo>
                  <a:lnTo>
                    <a:pt x="3937254" y="1048131"/>
                  </a:lnTo>
                  <a:lnTo>
                    <a:pt x="0" y="1048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23122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15806" y="605937"/>
            <a:ext cx="2513353" cy="315288"/>
          </a:xfrm>
          <a:custGeom>
            <a:avLst/>
            <a:gdLst/>
            <a:ahLst/>
            <a:cxnLst/>
            <a:rect r="r" b="b" t="t" l="l"/>
            <a:pathLst>
              <a:path h="315288" w="2513353">
                <a:moveTo>
                  <a:pt x="0" y="0"/>
                </a:moveTo>
                <a:lnTo>
                  <a:pt x="2513353" y="0"/>
                </a:lnTo>
                <a:lnTo>
                  <a:pt x="2513353" y="315288"/>
                </a:lnTo>
                <a:lnTo>
                  <a:pt x="0" y="315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5806" y="4523398"/>
            <a:ext cx="1702255" cy="1702255"/>
          </a:xfrm>
          <a:custGeom>
            <a:avLst/>
            <a:gdLst/>
            <a:ahLst/>
            <a:cxnLst/>
            <a:rect r="r" b="b" t="t" l="l"/>
            <a:pathLst>
              <a:path h="1702255" w="1702255">
                <a:moveTo>
                  <a:pt x="0" y="0"/>
                </a:moveTo>
                <a:lnTo>
                  <a:pt x="1702255" y="0"/>
                </a:lnTo>
                <a:lnTo>
                  <a:pt x="1702255" y="1702255"/>
                </a:lnTo>
                <a:lnTo>
                  <a:pt x="0" y="17022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881810" y="4870461"/>
            <a:ext cx="1094698" cy="1008130"/>
            <a:chOff x="0" y="0"/>
            <a:chExt cx="6343650" cy="5842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8580" y="100330"/>
              <a:ext cx="6188710" cy="5651500"/>
            </a:xfrm>
            <a:custGeom>
              <a:avLst/>
              <a:gdLst/>
              <a:ahLst/>
              <a:cxnLst/>
              <a:rect r="r" b="b" t="t" l="l"/>
              <a:pathLst>
                <a:path h="5651500" w="6188710">
                  <a:moveTo>
                    <a:pt x="6188710" y="2825750"/>
                  </a:moveTo>
                  <a:lnTo>
                    <a:pt x="3362960" y="5651500"/>
                  </a:lnTo>
                  <a:lnTo>
                    <a:pt x="2536190" y="4824730"/>
                  </a:lnTo>
                  <a:lnTo>
                    <a:pt x="3933190" y="3404870"/>
                  </a:lnTo>
                  <a:lnTo>
                    <a:pt x="0" y="3402330"/>
                  </a:lnTo>
                  <a:lnTo>
                    <a:pt x="7620" y="2241550"/>
                  </a:lnTo>
                  <a:lnTo>
                    <a:pt x="3967480" y="2247900"/>
                  </a:lnTo>
                  <a:lnTo>
                    <a:pt x="2536190" y="826770"/>
                  </a:lnTo>
                  <a:lnTo>
                    <a:pt x="3362960" y="0"/>
                  </a:lnTo>
                  <a:lnTo>
                    <a:pt x="6188710" y="28257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43650" cy="5842000"/>
            </a:xfrm>
            <a:custGeom>
              <a:avLst/>
              <a:gdLst/>
              <a:ahLst/>
              <a:cxnLst/>
              <a:rect r="r" b="b" t="t" l="l"/>
              <a:pathLst>
                <a:path h="5842000" w="6343650">
                  <a:moveTo>
                    <a:pt x="6343650" y="2921000"/>
                  </a:moveTo>
                  <a:lnTo>
                    <a:pt x="3422650" y="5842000"/>
                  </a:lnTo>
                  <a:lnTo>
                    <a:pt x="2500630" y="4919980"/>
                  </a:lnTo>
                  <a:lnTo>
                    <a:pt x="3846830" y="3573780"/>
                  </a:lnTo>
                  <a:lnTo>
                    <a:pt x="0" y="3573780"/>
                  </a:lnTo>
                  <a:lnTo>
                    <a:pt x="0" y="2269490"/>
                  </a:lnTo>
                  <a:lnTo>
                    <a:pt x="3846830" y="2269490"/>
                  </a:lnTo>
                  <a:lnTo>
                    <a:pt x="2500630" y="923290"/>
                  </a:lnTo>
                  <a:lnTo>
                    <a:pt x="3422650" y="0"/>
                  </a:lnTo>
                  <a:lnTo>
                    <a:pt x="6343650" y="2921000"/>
                  </a:lnTo>
                  <a:close/>
                  <a:moveTo>
                    <a:pt x="3422650" y="5662930"/>
                  </a:moveTo>
                  <a:lnTo>
                    <a:pt x="6164580" y="2921000"/>
                  </a:lnTo>
                  <a:lnTo>
                    <a:pt x="3422650" y="179070"/>
                  </a:lnTo>
                  <a:lnTo>
                    <a:pt x="2679700" y="922020"/>
                  </a:lnTo>
                  <a:lnTo>
                    <a:pt x="4152900" y="2395220"/>
                  </a:lnTo>
                  <a:lnTo>
                    <a:pt x="127000" y="2395220"/>
                  </a:lnTo>
                  <a:lnTo>
                    <a:pt x="127000" y="3445510"/>
                  </a:lnTo>
                  <a:lnTo>
                    <a:pt x="4152900" y="3445510"/>
                  </a:lnTo>
                  <a:lnTo>
                    <a:pt x="2679700" y="4918710"/>
                  </a:lnTo>
                  <a:lnTo>
                    <a:pt x="3422650" y="5661660"/>
                  </a:lnTo>
                  <a:close/>
                </a:path>
              </a:pathLst>
            </a:custGeom>
            <a:solidFill>
              <a:srgbClr val="FD7270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243208" y="4361748"/>
            <a:ext cx="1946126" cy="2092313"/>
          </a:xfrm>
          <a:custGeom>
            <a:avLst/>
            <a:gdLst/>
            <a:ahLst/>
            <a:cxnLst/>
            <a:rect r="r" b="b" t="t" l="l"/>
            <a:pathLst>
              <a:path h="2092313" w="1946126">
                <a:moveTo>
                  <a:pt x="0" y="0"/>
                </a:moveTo>
                <a:lnTo>
                  <a:pt x="1946125" y="0"/>
                </a:lnTo>
                <a:lnTo>
                  <a:pt x="1946125" y="2092313"/>
                </a:lnTo>
                <a:lnTo>
                  <a:pt x="0" y="2092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6250843" y="6768578"/>
            <a:ext cx="1854604" cy="596179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302598" y="6455290"/>
            <a:ext cx="2437290" cy="2264877"/>
          </a:xfrm>
          <a:custGeom>
            <a:avLst/>
            <a:gdLst/>
            <a:ahLst/>
            <a:cxnLst/>
            <a:rect r="r" b="b" t="t" l="l"/>
            <a:pathLst>
              <a:path h="2264877" w="2437290">
                <a:moveTo>
                  <a:pt x="0" y="0"/>
                </a:moveTo>
                <a:lnTo>
                  <a:pt x="2437290" y="0"/>
                </a:lnTo>
                <a:lnTo>
                  <a:pt x="2437290" y="2264877"/>
                </a:lnTo>
                <a:lnTo>
                  <a:pt x="0" y="22648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0739888" y="4792717"/>
            <a:ext cx="1094698" cy="1008130"/>
            <a:chOff x="0" y="0"/>
            <a:chExt cx="6343650" cy="5842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8580" y="100330"/>
              <a:ext cx="6188710" cy="5651500"/>
            </a:xfrm>
            <a:custGeom>
              <a:avLst/>
              <a:gdLst/>
              <a:ahLst/>
              <a:cxnLst/>
              <a:rect r="r" b="b" t="t" l="l"/>
              <a:pathLst>
                <a:path h="5651500" w="6188710">
                  <a:moveTo>
                    <a:pt x="6188710" y="2825750"/>
                  </a:moveTo>
                  <a:lnTo>
                    <a:pt x="3362960" y="5651500"/>
                  </a:lnTo>
                  <a:lnTo>
                    <a:pt x="2536190" y="4824730"/>
                  </a:lnTo>
                  <a:lnTo>
                    <a:pt x="3933190" y="3404870"/>
                  </a:lnTo>
                  <a:lnTo>
                    <a:pt x="0" y="3402330"/>
                  </a:lnTo>
                  <a:lnTo>
                    <a:pt x="7620" y="2241550"/>
                  </a:lnTo>
                  <a:lnTo>
                    <a:pt x="3967480" y="2247900"/>
                  </a:lnTo>
                  <a:lnTo>
                    <a:pt x="2536190" y="826770"/>
                  </a:lnTo>
                  <a:lnTo>
                    <a:pt x="3362960" y="0"/>
                  </a:lnTo>
                  <a:lnTo>
                    <a:pt x="6188710" y="28257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43650" cy="5842000"/>
            </a:xfrm>
            <a:custGeom>
              <a:avLst/>
              <a:gdLst/>
              <a:ahLst/>
              <a:cxnLst/>
              <a:rect r="r" b="b" t="t" l="l"/>
              <a:pathLst>
                <a:path h="5842000" w="6343650">
                  <a:moveTo>
                    <a:pt x="6343650" y="2921000"/>
                  </a:moveTo>
                  <a:lnTo>
                    <a:pt x="3422650" y="5842000"/>
                  </a:lnTo>
                  <a:lnTo>
                    <a:pt x="2500630" y="4919980"/>
                  </a:lnTo>
                  <a:lnTo>
                    <a:pt x="3846830" y="3573780"/>
                  </a:lnTo>
                  <a:lnTo>
                    <a:pt x="0" y="3573780"/>
                  </a:lnTo>
                  <a:lnTo>
                    <a:pt x="0" y="2269490"/>
                  </a:lnTo>
                  <a:lnTo>
                    <a:pt x="3846830" y="2269490"/>
                  </a:lnTo>
                  <a:lnTo>
                    <a:pt x="2500630" y="923290"/>
                  </a:lnTo>
                  <a:lnTo>
                    <a:pt x="3422650" y="0"/>
                  </a:lnTo>
                  <a:lnTo>
                    <a:pt x="6343650" y="2921000"/>
                  </a:lnTo>
                  <a:close/>
                  <a:moveTo>
                    <a:pt x="3422650" y="5662930"/>
                  </a:moveTo>
                  <a:lnTo>
                    <a:pt x="6164580" y="2921000"/>
                  </a:lnTo>
                  <a:lnTo>
                    <a:pt x="3422650" y="179070"/>
                  </a:lnTo>
                  <a:lnTo>
                    <a:pt x="2679700" y="922020"/>
                  </a:lnTo>
                  <a:lnTo>
                    <a:pt x="4152900" y="2395220"/>
                  </a:lnTo>
                  <a:lnTo>
                    <a:pt x="127000" y="2395220"/>
                  </a:lnTo>
                  <a:lnTo>
                    <a:pt x="127000" y="3445510"/>
                  </a:lnTo>
                  <a:lnTo>
                    <a:pt x="4152900" y="3445510"/>
                  </a:lnTo>
                  <a:lnTo>
                    <a:pt x="2679700" y="4918710"/>
                  </a:lnTo>
                  <a:lnTo>
                    <a:pt x="3422650" y="5661660"/>
                  </a:lnTo>
                  <a:close/>
                </a:path>
              </a:pathLst>
            </a:custGeom>
            <a:solidFill>
              <a:srgbClr val="FD7270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7772805" y="1310783"/>
            <a:ext cx="2742391" cy="2674452"/>
          </a:xfrm>
          <a:custGeom>
            <a:avLst/>
            <a:gdLst/>
            <a:ahLst/>
            <a:cxnLst/>
            <a:rect r="r" b="b" t="t" l="l"/>
            <a:pathLst>
              <a:path h="2674452" w="2742391">
                <a:moveTo>
                  <a:pt x="0" y="0"/>
                </a:moveTo>
                <a:lnTo>
                  <a:pt x="2742390" y="0"/>
                </a:lnTo>
                <a:lnTo>
                  <a:pt x="2742390" y="2674452"/>
                </a:lnTo>
                <a:lnTo>
                  <a:pt x="0" y="26744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5910"/>
            </a:stretch>
          </a:blipFill>
        </p:spPr>
      </p:sp>
      <p:sp>
        <p:nvSpPr>
          <p:cNvPr name="AutoShape 16" id="16"/>
          <p:cNvSpPr/>
          <p:nvPr/>
        </p:nvSpPr>
        <p:spPr>
          <a:xfrm flipV="true">
            <a:off x="5716751" y="3016289"/>
            <a:ext cx="1696987" cy="968946"/>
          </a:xfrm>
          <a:prstGeom prst="line">
            <a:avLst/>
          </a:prstGeom>
          <a:ln cap="flat" w="38100">
            <a:solidFill>
              <a:srgbClr val="FFFFFF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2063185" y="3830968"/>
            <a:ext cx="2659908" cy="2623093"/>
          </a:xfrm>
          <a:custGeom>
            <a:avLst/>
            <a:gdLst/>
            <a:ahLst/>
            <a:cxnLst/>
            <a:rect r="r" b="b" t="t" l="l"/>
            <a:pathLst>
              <a:path h="2623093" w="2659908">
                <a:moveTo>
                  <a:pt x="0" y="0"/>
                </a:moveTo>
                <a:lnTo>
                  <a:pt x="2659909" y="0"/>
                </a:lnTo>
                <a:lnTo>
                  <a:pt x="2659909" y="2623093"/>
                </a:lnTo>
                <a:lnTo>
                  <a:pt x="0" y="26230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4951694" y="4675798"/>
            <a:ext cx="1094698" cy="1008130"/>
            <a:chOff x="0" y="0"/>
            <a:chExt cx="6343650" cy="5842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8580" y="100330"/>
              <a:ext cx="6188710" cy="5651500"/>
            </a:xfrm>
            <a:custGeom>
              <a:avLst/>
              <a:gdLst/>
              <a:ahLst/>
              <a:cxnLst/>
              <a:rect r="r" b="b" t="t" l="l"/>
              <a:pathLst>
                <a:path h="5651500" w="6188710">
                  <a:moveTo>
                    <a:pt x="6188710" y="2825750"/>
                  </a:moveTo>
                  <a:lnTo>
                    <a:pt x="3362960" y="5651500"/>
                  </a:lnTo>
                  <a:lnTo>
                    <a:pt x="2536190" y="4824730"/>
                  </a:lnTo>
                  <a:lnTo>
                    <a:pt x="3933190" y="3404870"/>
                  </a:lnTo>
                  <a:lnTo>
                    <a:pt x="0" y="3402330"/>
                  </a:lnTo>
                  <a:lnTo>
                    <a:pt x="7620" y="2241550"/>
                  </a:lnTo>
                  <a:lnTo>
                    <a:pt x="3967480" y="2247900"/>
                  </a:lnTo>
                  <a:lnTo>
                    <a:pt x="2536190" y="826770"/>
                  </a:lnTo>
                  <a:lnTo>
                    <a:pt x="3362960" y="0"/>
                  </a:lnTo>
                  <a:lnTo>
                    <a:pt x="6188710" y="28257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43650" cy="5842000"/>
            </a:xfrm>
            <a:custGeom>
              <a:avLst/>
              <a:gdLst/>
              <a:ahLst/>
              <a:cxnLst/>
              <a:rect r="r" b="b" t="t" l="l"/>
              <a:pathLst>
                <a:path h="5842000" w="6343650">
                  <a:moveTo>
                    <a:pt x="6343650" y="2921000"/>
                  </a:moveTo>
                  <a:lnTo>
                    <a:pt x="3422650" y="5842000"/>
                  </a:lnTo>
                  <a:lnTo>
                    <a:pt x="2500630" y="4919980"/>
                  </a:lnTo>
                  <a:lnTo>
                    <a:pt x="3846830" y="3573780"/>
                  </a:lnTo>
                  <a:lnTo>
                    <a:pt x="0" y="3573780"/>
                  </a:lnTo>
                  <a:lnTo>
                    <a:pt x="0" y="2269490"/>
                  </a:lnTo>
                  <a:lnTo>
                    <a:pt x="3846830" y="2269490"/>
                  </a:lnTo>
                  <a:lnTo>
                    <a:pt x="2500630" y="923290"/>
                  </a:lnTo>
                  <a:lnTo>
                    <a:pt x="3422650" y="0"/>
                  </a:lnTo>
                  <a:lnTo>
                    <a:pt x="6343650" y="2921000"/>
                  </a:lnTo>
                  <a:close/>
                  <a:moveTo>
                    <a:pt x="3422650" y="5662930"/>
                  </a:moveTo>
                  <a:lnTo>
                    <a:pt x="6164580" y="2921000"/>
                  </a:lnTo>
                  <a:lnTo>
                    <a:pt x="3422650" y="179070"/>
                  </a:lnTo>
                  <a:lnTo>
                    <a:pt x="2679700" y="922020"/>
                  </a:lnTo>
                  <a:lnTo>
                    <a:pt x="4152900" y="2395220"/>
                  </a:lnTo>
                  <a:lnTo>
                    <a:pt x="127000" y="2395220"/>
                  </a:lnTo>
                  <a:lnTo>
                    <a:pt x="127000" y="3445510"/>
                  </a:lnTo>
                  <a:lnTo>
                    <a:pt x="4152900" y="3445510"/>
                  </a:lnTo>
                  <a:lnTo>
                    <a:pt x="2679700" y="4918710"/>
                  </a:lnTo>
                  <a:lnTo>
                    <a:pt x="3422650" y="5661660"/>
                  </a:lnTo>
                  <a:close/>
                </a:path>
              </a:pathLst>
            </a:custGeom>
            <a:solidFill>
              <a:srgbClr val="FD7270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6046391" y="3876705"/>
            <a:ext cx="2144653" cy="2007760"/>
          </a:xfrm>
          <a:custGeom>
            <a:avLst/>
            <a:gdLst/>
            <a:ahLst/>
            <a:cxnLst/>
            <a:rect r="r" b="b" t="t" l="l"/>
            <a:pathLst>
              <a:path h="2007760" w="2144653">
                <a:moveTo>
                  <a:pt x="0" y="0"/>
                </a:moveTo>
                <a:lnTo>
                  <a:pt x="2144653" y="0"/>
                </a:lnTo>
                <a:lnTo>
                  <a:pt x="2144653" y="2007760"/>
                </a:lnTo>
                <a:lnTo>
                  <a:pt x="0" y="200776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557205" y="6749528"/>
            <a:ext cx="419457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111126" y="9034462"/>
            <a:ext cx="2820233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Glue Crawler Job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419147" y="6796961"/>
            <a:ext cx="1594247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Glue ETL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507220" y="4451960"/>
            <a:ext cx="2953345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Glue Data Catalog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812055" y="6936132"/>
            <a:ext cx="116216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Athena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52662" y="7363891"/>
            <a:ext cx="2839641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Processed/batch/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52662" y="8059216"/>
            <a:ext cx="3049786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Processed/stream/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451789" y="6339953"/>
            <a:ext cx="1333857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Powerbi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32277" y="1266196"/>
            <a:ext cx="6540341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0"/>
              </a:lnSpc>
            </a:pPr>
            <a:r>
              <a:rPr lang="en-US" sz="6600" b="true">
                <a:solidFill>
                  <a:srgbClr val="FFFF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Loading &amp; 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DAG53jk1J3g</dc:identifier>
  <dcterms:modified xsi:type="dcterms:W3CDTF">2011-08-01T06:04:30Z</dcterms:modified>
  <cp:revision>1</cp:revision>
  <dc:title>project_template .pptx</dc:title>
</cp:coreProperties>
</file>